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6" r:id="rId3"/>
  </p:sldMasterIdLst>
  <p:notesMasterIdLst>
    <p:notesMasterId r:id="rId48"/>
  </p:notesMasterIdLst>
  <p:sldIdLst>
    <p:sldId id="453" r:id="rId4"/>
    <p:sldId id="534" r:id="rId5"/>
    <p:sldId id="610" r:id="rId6"/>
    <p:sldId id="629" r:id="rId7"/>
    <p:sldId id="589" r:id="rId8"/>
    <p:sldId id="627" r:id="rId9"/>
    <p:sldId id="593" r:id="rId10"/>
    <p:sldId id="596" r:id="rId11"/>
    <p:sldId id="591" r:id="rId12"/>
    <p:sldId id="609" r:id="rId13"/>
    <p:sldId id="536" r:id="rId14"/>
    <p:sldId id="600" r:id="rId15"/>
    <p:sldId id="626" r:id="rId16"/>
    <p:sldId id="601" r:id="rId17"/>
    <p:sldId id="636" r:id="rId18"/>
    <p:sldId id="602" r:id="rId19"/>
    <p:sldId id="635" r:id="rId20"/>
    <p:sldId id="603" r:id="rId21"/>
    <p:sldId id="604" r:id="rId22"/>
    <p:sldId id="605" r:id="rId23"/>
    <p:sldId id="628" r:id="rId24"/>
    <p:sldId id="625" r:id="rId25"/>
    <p:sldId id="607" r:id="rId26"/>
    <p:sldId id="615" r:id="rId27"/>
    <p:sldId id="616" r:id="rId28"/>
    <p:sldId id="617" r:id="rId29"/>
    <p:sldId id="623" r:id="rId30"/>
    <p:sldId id="624" r:id="rId31"/>
    <p:sldId id="618" r:id="rId32"/>
    <p:sldId id="619" r:id="rId33"/>
    <p:sldId id="621" r:id="rId34"/>
    <p:sldId id="575" r:id="rId35"/>
    <p:sldId id="576" r:id="rId36"/>
    <p:sldId id="577" r:id="rId37"/>
    <p:sldId id="630" r:id="rId38"/>
    <p:sldId id="578" r:id="rId39"/>
    <p:sldId id="579" r:id="rId40"/>
    <p:sldId id="631" r:id="rId41"/>
    <p:sldId id="632" r:id="rId42"/>
    <p:sldId id="580" r:id="rId43"/>
    <p:sldId id="633" r:id="rId44"/>
    <p:sldId id="582" r:id="rId45"/>
    <p:sldId id="634" r:id="rId46"/>
    <p:sldId id="492" r:id="rId47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3"/>
    <a:srgbClr val="3C5D25"/>
    <a:srgbClr val="CC3300"/>
    <a:srgbClr val="BC329E"/>
    <a:srgbClr val="DB6413"/>
    <a:srgbClr val="429D8C"/>
    <a:srgbClr val="10180A"/>
    <a:srgbClr val="FF99FF"/>
    <a:srgbClr val="A7A6A6"/>
    <a:srgbClr val="4AE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סגנון כהה 1 - הדגשה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סגנון כהה 1 - הדגשה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3242" autoAdjust="0"/>
  </p:normalViewPr>
  <p:slideViewPr>
    <p:cSldViewPr snapToGrid="0">
      <p:cViewPr varScale="1">
        <p:scale>
          <a:sx n="61" d="100"/>
          <a:sy n="61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393A3-D5A2-4BE1-B695-C073284E21C1}" type="doc">
      <dgm:prSet loTypeId="urn:microsoft.com/office/officeart/2005/8/layout/matrix3" loCatId="matrix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pPr rtl="1"/>
          <a:endParaRPr lang="he-IL"/>
        </a:p>
      </dgm:t>
    </dgm:pt>
    <dgm:pt modelId="{350B0AD9-E5B9-4050-8148-26E8079DA3CE}">
      <dgm:prSet phldrT="[טקסט]" custT="1"/>
      <dgm:spPr/>
      <dgm:t>
        <a:bodyPr anchor="ctr" anchorCtr="0"/>
        <a:lstStyle/>
        <a:p>
          <a:pPr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  </a:t>
          </a:r>
          <a:r>
            <a:rPr lang="he-IL" sz="1800" b="1" kern="1200" dirty="0" smtClean="0">
              <a:latin typeface="Arial" pitchFamily="34" charset="0"/>
              <a:ea typeface="+mn-ea"/>
              <a:cs typeface="+mn-cs"/>
            </a:rPr>
            <a:t>קצבת נכות </a:t>
          </a:r>
        </a:p>
        <a:p>
          <a:pPr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latin typeface="Arial" pitchFamily="34" charset="0"/>
            <a:ea typeface="+mn-ea"/>
            <a:cs typeface="+mn-cs"/>
          </a:endParaRPr>
        </a:p>
        <a:p>
          <a:pPr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latin typeface="Arial" pitchFamily="34" charset="0"/>
            <a:ea typeface="+mn-ea"/>
            <a:cs typeface="+mn-cs"/>
          </a:endParaRPr>
        </a:p>
        <a:p>
          <a:pPr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Arial" pitchFamily="34" charset="0"/>
              <a:ea typeface="+mn-ea"/>
              <a:cs typeface="+mn-cs"/>
            </a:rPr>
            <a:t> </a:t>
          </a:r>
          <a:endParaRPr lang="he-IL" sz="2000" b="1" kern="1200" dirty="0"/>
        </a:p>
      </dgm:t>
    </dgm:pt>
    <dgm:pt modelId="{0B9F8CC7-3624-4CA9-8F11-0642072AAEA5}" type="parTrans" cxnId="{2505ED9C-36DD-422E-A310-F77DD199FC22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036ECDA0-6B13-433B-918B-485ACC9057DC}" type="sibTrans" cxnId="{2505ED9C-36DD-422E-A310-F77DD199FC22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B527A10B-D7F8-4902-85FF-A74968C06489}">
      <dgm:prSet phldrT="[טקסט]" custT="1"/>
      <dgm:spPr/>
      <dgm:t>
        <a:bodyPr anchor="ctr" anchorCtr="0"/>
        <a:lstStyle/>
        <a:p>
          <a:pPr algn="ctr" rtl="1">
            <a:lnSpc>
              <a:spcPct val="150000"/>
            </a:lnSpc>
          </a:pPr>
          <a:endParaRPr lang="he-IL" sz="1600" b="1" dirty="0">
            <a:solidFill>
              <a:srgbClr val="335A89"/>
            </a:solidFill>
          </a:endParaRPr>
        </a:p>
      </dgm:t>
    </dgm:pt>
    <dgm:pt modelId="{4F59A170-554D-40B3-8301-5BBBE7911503}" type="parTrans" cxnId="{822CE4D7-92AA-4C25-BFF9-2AC71FD8B4E3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FE9BA86E-7506-4BDA-8831-BCACDE642DDC}" type="sibTrans" cxnId="{822CE4D7-92AA-4C25-BFF9-2AC71FD8B4E3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9B8A4A7B-145E-4EE5-85BA-8AE078937FFF}">
      <dgm:prSet phldrT="[טקסט]" custT="1"/>
      <dgm:spPr/>
      <dgm:t>
        <a:bodyPr anchor="b" anchorCtr="0"/>
        <a:lstStyle/>
        <a:p>
          <a:pPr algn="ctr" rtl="1">
            <a:lnSpc>
              <a:spcPct val="100000"/>
            </a:lnSpc>
          </a:pPr>
          <a:r>
            <a:rPr lang="he-IL" sz="1800" b="1" dirty="0" smtClean="0"/>
            <a:t> קצבת זקנה</a:t>
          </a:r>
        </a:p>
        <a:p>
          <a:pPr algn="ctr" rtl="1">
            <a:lnSpc>
              <a:spcPct val="100000"/>
            </a:lnSpc>
          </a:pPr>
          <a:endParaRPr lang="he-IL" sz="1800" b="1" dirty="0" smtClean="0"/>
        </a:p>
        <a:p>
          <a:pPr algn="r" rtl="1">
            <a:lnSpc>
              <a:spcPct val="100000"/>
            </a:lnSpc>
          </a:pPr>
          <a:r>
            <a:rPr lang="he-IL" sz="1800" b="1" dirty="0" smtClean="0"/>
            <a:t> </a:t>
          </a:r>
          <a:endParaRPr lang="he-IL" sz="1600" b="1" dirty="0"/>
        </a:p>
      </dgm:t>
    </dgm:pt>
    <dgm:pt modelId="{0E7DE10F-8107-49AC-B805-22BB665AAF23}" type="parTrans" cxnId="{F28FEDD2-7F50-4169-91DA-31CBCFC2DEFB}">
      <dgm:prSet/>
      <dgm:spPr/>
      <dgm:t>
        <a:bodyPr/>
        <a:lstStyle/>
        <a:p>
          <a:pPr rtl="1"/>
          <a:endParaRPr lang="he-IL"/>
        </a:p>
      </dgm:t>
    </dgm:pt>
    <dgm:pt modelId="{0A8902B3-382F-48D0-B556-16D1EB4CD912}" type="sibTrans" cxnId="{F28FEDD2-7F50-4169-91DA-31CBCFC2DEFB}">
      <dgm:prSet/>
      <dgm:spPr/>
      <dgm:t>
        <a:bodyPr/>
        <a:lstStyle/>
        <a:p>
          <a:pPr rtl="1"/>
          <a:endParaRPr lang="he-IL"/>
        </a:p>
      </dgm:t>
    </dgm:pt>
    <dgm:pt modelId="{CD505F6B-B62F-4C13-A7D5-E123A6283EB4}">
      <dgm:prSet phldrT="[טקסט]" custT="1"/>
      <dgm:spPr/>
      <dgm:t>
        <a:bodyPr anchor="b" anchorCtr="0"/>
        <a:lstStyle/>
        <a:p>
          <a:pPr rtl="1">
            <a:lnSpc>
              <a:spcPct val="150000"/>
            </a:lnSpc>
          </a:pPr>
          <a:endParaRPr lang="he-IL" sz="1200" dirty="0">
            <a:solidFill>
              <a:srgbClr val="335A89"/>
            </a:solidFill>
          </a:endParaRPr>
        </a:p>
      </dgm:t>
    </dgm:pt>
    <dgm:pt modelId="{7F40B484-BA6E-4531-A787-59EED46097F2}">
      <dgm:prSet phldrT="[טקסט]" custT="1"/>
      <dgm:spPr/>
      <dgm:t>
        <a:bodyPr/>
        <a:lstStyle/>
        <a:p>
          <a:pPr algn="ctr" rtl="1">
            <a:lnSpc>
              <a:spcPct val="100000"/>
            </a:lnSpc>
          </a:pPr>
          <a:r>
            <a:rPr lang="he-IL" sz="1800" b="1" dirty="0" smtClean="0"/>
            <a:t>שאירי פנסיונר</a:t>
          </a:r>
          <a:endParaRPr lang="he-IL" sz="1800" b="1" dirty="0"/>
        </a:p>
      </dgm:t>
    </dgm:pt>
    <dgm:pt modelId="{C0D88EF0-F099-4F6D-882D-53D923464749}" type="sibTrans" cxnId="{92870FEC-2066-47E2-A449-886B34805D60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CB000DA6-7638-4B9A-9D38-6B5401231028}" type="parTrans" cxnId="{92870FEC-2066-47E2-A449-886B34805D60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19FBFCFD-938F-41FB-850B-EBE0FDB78C80}" type="sibTrans" cxnId="{CADD1B72-50E9-44DD-A9C7-23A96A84857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5AA0BF73-AF5F-4A1C-BEC2-8B116F0348DE}" type="parTrans" cxnId="{CADD1B72-50E9-44DD-A9C7-23A96A84857C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D682845C-2C03-41E0-92A0-AD5576102F6B}">
      <dgm:prSet phldrT="[טקסט]" custT="1"/>
      <dgm:spPr/>
      <dgm:t>
        <a:bodyPr anchor="t" anchorCtr="0"/>
        <a:lstStyle/>
        <a:p>
          <a:pPr rtl="1">
            <a:lnSpc>
              <a:spcPct val="100000"/>
            </a:lnSpc>
          </a:pPr>
          <a:r>
            <a:rPr lang="he-IL" sz="1800" b="1" kern="1200" dirty="0" smtClean="0">
              <a:latin typeface="Arial" pitchFamily="34" charset="0"/>
              <a:ea typeface="+mn-ea"/>
              <a:cs typeface="+mn-cs"/>
            </a:rPr>
            <a:t>שאירי עמית </a:t>
          </a:r>
          <a:endParaRPr lang="he-IL" sz="1600" b="1" kern="1200" dirty="0"/>
        </a:p>
      </dgm:t>
    </dgm:pt>
    <dgm:pt modelId="{64821832-6F7A-4A02-9FE6-58A9B92DFCC6}" type="sibTrans" cxnId="{C68EFA60-E6D2-42F9-9A4D-B5F7B944009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B3B4BC45-A46B-4475-85B8-D837F730E427}" type="parTrans" cxnId="{C68EFA60-E6D2-42F9-9A4D-B5F7B944009A}">
      <dgm:prSet/>
      <dgm:spPr/>
      <dgm:t>
        <a:bodyPr/>
        <a:lstStyle/>
        <a:p>
          <a:pPr rtl="1">
            <a:lnSpc>
              <a:spcPct val="150000"/>
            </a:lnSpc>
          </a:pPr>
          <a:endParaRPr lang="he-IL" sz="1200"/>
        </a:p>
      </dgm:t>
    </dgm:pt>
    <dgm:pt modelId="{CA7C0E2E-C7E3-4D2D-936B-9F2686FB1940}" type="pres">
      <dgm:prSet presAssocID="{BD6393A3-D5A2-4BE1-B695-C073284E21C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B2AB0-4764-42ED-BB8D-2A66A1B9677C}" type="pres">
      <dgm:prSet presAssocID="{BD6393A3-D5A2-4BE1-B695-C073284E21C1}" presName="diamond" presStyleLbl="bgShp" presStyleIdx="0" presStyleCnt="1" custScaleX="110699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6AC288F-D56D-48B5-B3D4-14D8BBD5E985}" type="pres">
      <dgm:prSet presAssocID="{BD6393A3-D5A2-4BE1-B695-C073284E21C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7629-CE60-43B2-8C5D-F0DA272BAFA4}" type="pres">
      <dgm:prSet presAssocID="{BD6393A3-D5A2-4BE1-B695-C073284E21C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8F23F-54C6-4347-8093-9A93D92C8043}" type="pres">
      <dgm:prSet presAssocID="{BD6393A3-D5A2-4BE1-B695-C073284E21C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17D07-634A-4DDF-ACBC-285174D8A4E9}" type="pres">
      <dgm:prSet presAssocID="{BD6393A3-D5A2-4BE1-B695-C073284E21C1}" presName="quad4" presStyleLbl="node1" presStyleIdx="3" presStyleCnt="4" custLinFactNeighborX="-15" custLinFactNeighborY="-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DA206-1BF5-46B9-8E66-541B18EFF0A3}" type="presOf" srcId="{7F40B484-BA6E-4531-A787-59EED46097F2}" destId="{B798F23F-54C6-4347-8093-9A93D92C8043}" srcOrd="0" destOrd="0" presId="urn:microsoft.com/office/officeart/2005/8/layout/matrix3"/>
    <dgm:cxn modelId="{CADD1B72-50E9-44DD-A9C7-23A96A84857C}" srcId="{7F40B484-BA6E-4531-A787-59EED46097F2}" destId="{CD505F6B-B62F-4C13-A7D5-E123A6283EB4}" srcOrd="0" destOrd="0" parTransId="{5AA0BF73-AF5F-4A1C-BEC2-8B116F0348DE}" sibTransId="{19FBFCFD-938F-41FB-850B-EBE0FDB78C80}"/>
    <dgm:cxn modelId="{C68EFA60-E6D2-42F9-9A4D-B5F7B944009A}" srcId="{BD6393A3-D5A2-4BE1-B695-C073284E21C1}" destId="{D682845C-2C03-41E0-92A0-AD5576102F6B}" srcOrd="3" destOrd="0" parTransId="{B3B4BC45-A46B-4475-85B8-D837F730E427}" sibTransId="{64821832-6F7A-4A02-9FE6-58A9B92DFCC6}"/>
    <dgm:cxn modelId="{54C1BE2F-C263-4E90-9F0C-6A651FA47DFF}" type="presOf" srcId="{BD6393A3-D5A2-4BE1-B695-C073284E21C1}" destId="{CA7C0E2E-C7E3-4D2D-936B-9F2686FB1940}" srcOrd="0" destOrd="0" presId="urn:microsoft.com/office/officeart/2005/8/layout/matrix3"/>
    <dgm:cxn modelId="{2505ED9C-36DD-422E-A310-F77DD199FC22}" srcId="{BD6393A3-D5A2-4BE1-B695-C073284E21C1}" destId="{350B0AD9-E5B9-4050-8148-26E8079DA3CE}" srcOrd="0" destOrd="0" parTransId="{0B9F8CC7-3624-4CA9-8F11-0642072AAEA5}" sibTransId="{036ECDA0-6B13-433B-918B-485ACC9057DC}"/>
    <dgm:cxn modelId="{90781233-64DA-4AC6-B274-BB4F96DF3897}" type="presOf" srcId="{B527A10B-D7F8-4902-85FF-A74968C06489}" destId="{A9227629-CE60-43B2-8C5D-F0DA272BAFA4}" srcOrd="0" destOrd="1" presId="urn:microsoft.com/office/officeart/2005/8/layout/matrix3"/>
    <dgm:cxn modelId="{463B35D9-AF9B-4F6D-8197-2B5D4252790B}" type="presOf" srcId="{350B0AD9-E5B9-4050-8148-26E8079DA3CE}" destId="{76AC288F-D56D-48B5-B3D4-14D8BBD5E985}" srcOrd="0" destOrd="0" presId="urn:microsoft.com/office/officeart/2005/8/layout/matrix3"/>
    <dgm:cxn modelId="{F28FEDD2-7F50-4169-91DA-31CBCFC2DEFB}" srcId="{BD6393A3-D5A2-4BE1-B695-C073284E21C1}" destId="{9B8A4A7B-145E-4EE5-85BA-8AE078937FFF}" srcOrd="1" destOrd="0" parTransId="{0E7DE10F-8107-49AC-B805-22BB665AAF23}" sibTransId="{0A8902B3-382F-48D0-B556-16D1EB4CD912}"/>
    <dgm:cxn modelId="{882E9AFC-C7B5-4988-BACD-FC62A2CA98F8}" type="presOf" srcId="{D682845C-2C03-41E0-92A0-AD5576102F6B}" destId="{E4817D07-634A-4DDF-ACBC-285174D8A4E9}" srcOrd="0" destOrd="0" presId="urn:microsoft.com/office/officeart/2005/8/layout/matrix3"/>
    <dgm:cxn modelId="{92870FEC-2066-47E2-A449-886B34805D60}" srcId="{BD6393A3-D5A2-4BE1-B695-C073284E21C1}" destId="{7F40B484-BA6E-4531-A787-59EED46097F2}" srcOrd="2" destOrd="0" parTransId="{CB000DA6-7638-4B9A-9D38-6B5401231028}" sibTransId="{C0D88EF0-F099-4F6D-882D-53D923464749}"/>
    <dgm:cxn modelId="{77C8204E-69DB-4BBB-A66D-F5B44E3FE460}" type="presOf" srcId="{CD505F6B-B62F-4C13-A7D5-E123A6283EB4}" destId="{B798F23F-54C6-4347-8093-9A93D92C8043}" srcOrd="0" destOrd="1" presId="urn:microsoft.com/office/officeart/2005/8/layout/matrix3"/>
    <dgm:cxn modelId="{822CE4D7-92AA-4C25-BFF9-2AC71FD8B4E3}" srcId="{9B8A4A7B-145E-4EE5-85BA-8AE078937FFF}" destId="{B527A10B-D7F8-4902-85FF-A74968C06489}" srcOrd="0" destOrd="0" parTransId="{4F59A170-554D-40B3-8301-5BBBE7911503}" sibTransId="{FE9BA86E-7506-4BDA-8831-BCACDE642DDC}"/>
    <dgm:cxn modelId="{13E1655F-B70D-4317-AF5C-60FD5E82BD11}" type="presOf" srcId="{9B8A4A7B-145E-4EE5-85BA-8AE078937FFF}" destId="{A9227629-CE60-43B2-8C5D-F0DA272BAFA4}" srcOrd="0" destOrd="0" presId="urn:microsoft.com/office/officeart/2005/8/layout/matrix3"/>
    <dgm:cxn modelId="{7CB1EB31-5C56-48D3-8EB5-846269A2EEA7}" type="presParOf" srcId="{CA7C0E2E-C7E3-4D2D-936B-9F2686FB1940}" destId="{E9CB2AB0-4764-42ED-BB8D-2A66A1B9677C}" srcOrd="0" destOrd="0" presId="urn:microsoft.com/office/officeart/2005/8/layout/matrix3"/>
    <dgm:cxn modelId="{5502C903-FC6D-418A-819D-BD417CAE63B9}" type="presParOf" srcId="{CA7C0E2E-C7E3-4D2D-936B-9F2686FB1940}" destId="{76AC288F-D56D-48B5-B3D4-14D8BBD5E985}" srcOrd="1" destOrd="0" presId="urn:microsoft.com/office/officeart/2005/8/layout/matrix3"/>
    <dgm:cxn modelId="{53A44A74-F4AA-491D-BD71-582E5A8F4562}" type="presParOf" srcId="{CA7C0E2E-C7E3-4D2D-936B-9F2686FB1940}" destId="{A9227629-CE60-43B2-8C5D-F0DA272BAFA4}" srcOrd="2" destOrd="0" presId="urn:microsoft.com/office/officeart/2005/8/layout/matrix3"/>
    <dgm:cxn modelId="{2706305E-E216-4509-81F5-61CAD4A62E2E}" type="presParOf" srcId="{CA7C0E2E-C7E3-4D2D-936B-9F2686FB1940}" destId="{B798F23F-54C6-4347-8093-9A93D92C8043}" srcOrd="3" destOrd="0" presId="urn:microsoft.com/office/officeart/2005/8/layout/matrix3"/>
    <dgm:cxn modelId="{EB0F8D00-A9E0-46BA-BA84-108677BC4A6D}" type="presParOf" srcId="{CA7C0E2E-C7E3-4D2D-936B-9F2686FB1940}" destId="{E4817D07-634A-4DDF-ACBC-285174D8A4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378BDE-C05D-44B0-BF44-6DEFE6C0C0E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F39867D5-0A45-4684-BE1E-7945321D0398}" type="parTrans" cxnId="{1786E2A6-DB22-4783-8EFC-FC1D4900CDFB}">
      <dgm:prSet/>
      <dgm:spPr/>
      <dgm:t>
        <a:bodyPr/>
        <a:lstStyle/>
        <a:p>
          <a:pPr algn="r"/>
          <a:endParaRPr lang="en-US" sz="1500"/>
        </a:p>
      </dgm:t>
    </dgm:pt>
    <dgm:pt modelId="{E26B76E4-824B-4404-827F-D40DDE3A9996}">
      <dgm:prSet custT="1"/>
      <dgm:spPr/>
      <dgm:t>
        <a:bodyPr/>
        <a:lstStyle/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500" dirty="0" smtClean="0"/>
            <a:t>1. שכר מינימום כיום – 5,300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500" dirty="0" smtClean="0"/>
            <a:t>2. פרמיית מינימום  כיום כ- 540 ₪ </a:t>
          </a:r>
          <a:endParaRPr lang="he-IL" sz="1500" dirty="0"/>
        </a:p>
      </dgm:t>
    </dgm:pt>
    <dgm:pt modelId="{1D9B9602-44BE-4769-9611-D6249A0423E9}" type="sibTrans" cxnId="{1786E2A6-DB22-4783-8EFC-FC1D4900CDFB}">
      <dgm:prSet/>
      <dgm:spPr/>
      <dgm:t>
        <a:bodyPr/>
        <a:lstStyle/>
        <a:p>
          <a:pPr algn="r"/>
          <a:endParaRPr lang="en-US" sz="1500"/>
        </a:p>
      </dgm:t>
    </dgm:pt>
    <dgm:pt modelId="{A13E2F93-8756-417C-AF89-056405B946A3}" type="pres">
      <dgm:prSet presAssocID="{88378BDE-C05D-44B0-BF44-6DEFE6C0C0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56EEE0-8EAB-41AB-81D0-44F4DE5D1A2B}" type="pres">
      <dgm:prSet presAssocID="{E26B76E4-824B-4404-827F-D40DDE3A9996}" presName="thickLine" presStyleLbl="alignNode1" presStyleIdx="0" presStyleCnt="1"/>
      <dgm:spPr>
        <a:ln>
          <a:solidFill>
            <a:srgbClr val="C00000"/>
          </a:solidFill>
        </a:ln>
      </dgm:spPr>
      <dgm:t>
        <a:bodyPr/>
        <a:lstStyle/>
        <a:p>
          <a:pPr rtl="1"/>
          <a:endParaRPr lang="he-IL"/>
        </a:p>
      </dgm:t>
    </dgm:pt>
    <dgm:pt modelId="{DD64CF4D-9BA6-47FD-A960-E5958176490C}" type="pres">
      <dgm:prSet presAssocID="{E26B76E4-824B-4404-827F-D40DDE3A9996}" presName="horz1" presStyleCnt="0"/>
      <dgm:spPr/>
    </dgm:pt>
    <dgm:pt modelId="{14F9E741-5E03-44B0-A3A2-9443A7DE9F94}" type="pres">
      <dgm:prSet presAssocID="{E26B76E4-824B-4404-827F-D40DDE3A9996}" presName="tx1" presStyleLbl="revTx" presStyleIdx="0" presStyleCnt="1" custScaleY="100098"/>
      <dgm:spPr/>
      <dgm:t>
        <a:bodyPr/>
        <a:lstStyle/>
        <a:p>
          <a:endParaRPr lang="en-US"/>
        </a:p>
      </dgm:t>
    </dgm:pt>
    <dgm:pt modelId="{604FB718-C699-4CD8-BBA8-8345DAF57A5B}" type="pres">
      <dgm:prSet presAssocID="{E26B76E4-824B-4404-827F-D40DDE3A9996}" presName="vert1" presStyleCnt="0"/>
      <dgm:spPr/>
    </dgm:pt>
  </dgm:ptLst>
  <dgm:cxnLst>
    <dgm:cxn modelId="{1786E2A6-DB22-4783-8EFC-FC1D4900CDFB}" srcId="{88378BDE-C05D-44B0-BF44-6DEFE6C0C0E6}" destId="{E26B76E4-824B-4404-827F-D40DDE3A9996}" srcOrd="0" destOrd="0" parTransId="{F39867D5-0A45-4684-BE1E-7945321D0398}" sibTransId="{1D9B9602-44BE-4769-9611-D6249A0423E9}"/>
    <dgm:cxn modelId="{B266A987-9783-4C8C-840B-1A3EA1127C83}" type="presOf" srcId="{E26B76E4-824B-4404-827F-D40DDE3A9996}" destId="{14F9E741-5E03-44B0-A3A2-9443A7DE9F94}" srcOrd="0" destOrd="0" presId="urn:microsoft.com/office/officeart/2008/layout/LinedList"/>
    <dgm:cxn modelId="{444DC383-96F6-4281-9FF4-3E51F07FD314}" type="presOf" srcId="{88378BDE-C05D-44B0-BF44-6DEFE6C0C0E6}" destId="{A13E2F93-8756-417C-AF89-056405B946A3}" srcOrd="0" destOrd="0" presId="urn:microsoft.com/office/officeart/2008/layout/LinedList"/>
    <dgm:cxn modelId="{E5C23DA0-CC9C-4E2E-8C52-AC805755200B}" type="presParOf" srcId="{A13E2F93-8756-417C-AF89-056405B946A3}" destId="{7456EEE0-8EAB-41AB-81D0-44F4DE5D1A2B}" srcOrd="0" destOrd="0" presId="urn:microsoft.com/office/officeart/2008/layout/LinedList"/>
    <dgm:cxn modelId="{3905AE46-DEA3-40B0-A0CA-1357DC142688}" type="presParOf" srcId="{A13E2F93-8756-417C-AF89-056405B946A3}" destId="{DD64CF4D-9BA6-47FD-A960-E5958176490C}" srcOrd="1" destOrd="0" presId="urn:microsoft.com/office/officeart/2008/layout/LinedList"/>
    <dgm:cxn modelId="{12E61FE2-8350-4571-B324-7B82BC4977BA}" type="presParOf" srcId="{DD64CF4D-9BA6-47FD-A960-E5958176490C}" destId="{14F9E741-5E03-44B0-A3A2-9443A7DE9F94}" srcOrd="0" destOrd="0" presId="urn:microsoft.com/office/officeart/2008/layout/LinedList"/>
    <dgm:cxn modelId="{878F146F-8EAF-468B-948F-09A8A2E4B0CA}" type="presParOf" srcId="{DD64CF4D-9BA6-47FD-A960-E5958176490C}" destId="{604FB718-C699-4CD8-BBA8-8345DAF57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378BDE-C05D-44B0-BF44-6DEFE6C0C0E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F39867D5-0A45-4684-BE1E-7945321D0398}" type="parTrans" cxnId="{1786E2A6-DB22-4783-8EFC-FC1D4900CDFB}">
      <dgm:prSet/>
      <dgm:spPr/>
      <dgm:t>
        <a:bodyPr/>
        <a:lstStyle/>
        <a:p>
          <a:pPr algn="r"/>
          <a:endParaRPr lang="en-US" sz="1200"/>
        </a:p>
      </dgm:t>
    </dgm:pt>
    <dgm:pt modelId="{E26B76E4-824B-4404-827F-D40DDE3A9996}">
      <dgm:prSet custT="1"/>
      <dgm:spPr/>
      <dgm:t>
        <a:bodyPr/>
        <a:lstStyle/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1. הפנסיה החודשית נופלת כולה במדרגת מס  35%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2. החזר גמולים – הקרן תחזיר למבוטחת בפנסיה הראשונה, את כל ההפקדות העודפות (עובד+ מעביד+ פיצויים)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3. על כספי הפיצויים בהחזר הגמולים תחול התחשבנות במס ואת כספי התגמולים ניתן לקבל בפטור ממס                                                    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    (מתוך ההון הפטור). שיעור המס על הפיצויים כ- 25%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endParaRPr lang="he-IL" sz="1200" dirty="0" smtClean="0"/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endParaRPr lang="he-IL" sz="1200" dirty="0"/>
        </a:p>
      </dgm:t>
    </dgm:pt>
    <dgm:pt modelId="{1D9B9602-44BE-4769-9611-D6249A0423E9}" type="sibTrans" cxnId="{1786E2A6-DB22-4783-8EFC-FC1D4900CDFB}">
      <dgm:prSet/>
      <dgm:spPr/>
      <dgm:t>
        <a:bodyPr/>
        <a:lstStyle/>
        <a:p>
          <a:pPr algn="r"/>
          <a:endParaRPr lang="en-US" sz="1200"/>
        </a:p>
      </dgm:t>
    </dgm:pt>
    <dgm:pt modelId="{A13E2F93-8756-417C-AF89-056405B946A3}" type="pres">
      <dgm:prSet presAssocID="{88378BDE-C05D-44B0-BF44-6DEFE6C0C0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56EEE0-8EAB-41AB-81D0-44F4DE5D1A2B}" type="pres">
      <dgm:prSet presAssocID="{E26B76E4-824B-4404-827F-D40DDE3A9996}" presName="thickLine" presStyleLbl="alignNode1" presStyleIdx="0" presStyleCnt="1"/>
      <dgm:spPr>
        <a:ln>
          <a:solidFill>
            <a:srgbClr val="C00000"/>
          </a:solidFill>
        </a:ln>
      </dgm:spPr>
      <dgm:t>
        <a:bodyPr/>
        <a:lstStyle/>
        <a:p>
          <a:pPr rtl="1"/>
          <a:endParaRPr lang="he-IL"/>
        </a:p>
      </dgm:t>
    </dgm:pt>
    <dgm:pt modelId="{DD64CF4D-9BA6-47FD-A960-E5958176490C}" type="pres">
      <dgm:prSet presAssocID="{E26B76E4-824B-4404-827F-D40DDE3A9996}" presName="horz1" presStyleCnt="0"/>
      <dgm:spPr/>
    </dgm:pt>
    <dgm:pt modelId="{14F9E741-5E03-44B0-A3A2-9443A7DE9F94}" type="pres">
      <dgm:prSet presAssocID="{E26B76E4-824B-4404-827F-D40DDE3A9996}" presName="tx1" presStyleLbl="revTx" presStyleIdx="0" presStyleCnt="1" custScaleY="100098"/>
      <dgm:spPr/>
      <dgm:t>
        <a:bodyPr/>
        <a:lstStyle/>
        <a:p>
          <a:endParaRPr lang="en-US"/>
        </a:p>
      </dgm:t>
    </dgm:pt>
    <dgm:pt modelId="{604FB718-C699-4CD8-BBA8-8345DAF57A5B}" type="pres">
      <dgm:prSet presAssocID="{E26B76E4-824B-4404-827F-D40DDE3A9996}" presName="vert1" presStyleCnt="0"/>
      <dgm:spPr/>
    </dgm:pt>
  </dgm:ptLst>
  <dgm:cxnLst>
    <dgm:cxn modelId="{1786E2A6-DB22-4783-8EFC-FC1D4900CDFB}" srcId="{88378BDE-C05D-44B0-BF44-6DEFE6C0C0E6}" destId="{E26B76E4-824B-4404-827F-D40DDE3A9996}" srcOrd="0" destOrd="0" parTransId="{F39867D5-0A45-4684-BE1E-7945321D0398}" sibTransId="{1D9B9602-44BE-4769-9611-D6249A0423E9}"/>
    <dgm:cxn modelId="{B266A987-9783-4C8C-840B-1A3EA1127C83}" type="presOf" srcId="{E26B76E4-824B-4404-827F-D40DDE3A9996}" destId="{14F9E741-5E03-44B0-A3A2-9443A7DE9F94}" srcOrd="0" destOrd="0" presId="urn:microsoft.com/office/officeart/2008/layout/LinedList"/>
    <dgm:cxn modelId="{444DC383-96F6-4281-9FF4-3E51F07FD314}" type="presOf" srcId="{88378BDE-C05D-44B0-BF44-6DEFE6C0C0E6}" destId="{A13E2F93-8756-417C-AF89-056405B946A3}" srcOrd="0" destOrd="0" presId="urn:microsoft.com/office/officeart/2008/layout/LinedList"/>
    <dgm:cxn modelId="{E5C23DA0-CC9C-4E2E-8C52-AC805755200B}" type="presParOf" srcId="{A13E2F93-8756-417C-AF89-056405B946A3}" destId="{7456EEE0-8EAB-41AB-81D0-44F4DE5D1A2B}" srcOrd="0" destOrd="0" presId="urn:microsoft.com/office/officeart/2008/layout/LinedList"/>
    <dgm:cxn modelId="{3905AE46-DEA3-40B0-A0CA-1357DC142688}" type="presParOf" srcId="{A13E2F93-8756-417C-AF89-056405B946A3}" destId="{DD64CF4D-9BA6-47FD-A960-E5958176490C}" srcOrd="1" destOrd="0" presId="urn:microsoft.com/office/officeart/2008/layout/LinedList"/>
    <dgm:cxn modelId="{12E61FE2-8350-4571-B324-7B82BC4977BA}" type="presParOf" srcId="{DD64CF4D-9BA6-47FD-A960-E5958176490C}" destId="{14F9E741-5E03-44B0-A3A2-9443A7DE9F94}" srcOrd="0" destOrd="0" presId="urn:microsoft.com/office/officeart/2008/layout/LinedList"/>
    <dgm:cxn modelId="{878F146F-8EAF-468B-948F-09A8A2E4B0CA}" type="presParOf" srcId="{DD64CF4D-9BA6-47FD-A960-E5958176490C}" destId="{604FB718-C699-4CD8-BBA8-8345DAF57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9F8113-22B1-492E-862D-AA6330540185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pPr rtl="1"/>
          <a:endParaRPr lang="he-IL"/>
        </a:p>
      </dgm:t>
    </dgm:pt>
    <dgm:pt modelId="{F0C3836E-AE48-4714-BB10-5506B70DDD19}">
      <dgm:prSet phldrT="[טקסט]" custT="1"/>
      <dgm:spPr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אם תמשיך הפקדות במקפת</a:t>
          </a:r>
          <a:endParaRPr lang="he-IL" sz="24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AA37254A-55ED-4FEF-8AED-DEB708514920}" type="parTrans" cxnId="{25BC21F4-7483-4A16-8CE6-AE48E7522918}">
      <dgm:prSet/>
      <dgm:spPr/>
      <dgm:t>
        <a:bodyPr/>
        <a:lstStyle/>
        <a:p>
          <a:pPr rtl="1"/>
          <a:endParaRPr lang="he-IL"/>
        </a:p>
      </dgm:t>
    </dgm:pt>
    <dgm:pt modelId="{D739490F-FC63-4D12-A8D9-65B4AF0A2C50}" type="sibTrans" cxnId="{25BC21F4-7483-4A16-8CE6-AE48E7522918}">
      <dgm:prSet/>
      <dgm:spPr/>
      <dgm:t>
        <a:bodyPr/>
        <a:lstStyle/>
        <a:p>
          <a:pPr rtl="1"/>
          <a:endParaRPr lang="he-IL"/>
        </a:p>
      </dgm:t>
    </dgm:pt>
    <dgm:pt modelId="{64C5A602-B93F-4D81-85A8-2B3A39B9678A}">
      <dgm:prSet phldrT="[טקסט]" custT="1"/>
      <dgm:spPr>
        <a:solidFill>
          <a:srgbClr val="C00000"/>
        </a:solidFill>
      </dgm:spPr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ייתכן ותשפר את </a:t>
          </a:r>
        </a:p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יחס הממוצעים </a:t>
          </a:r>
          <a:endParaRPr lang="he-IL" sz="1400" b="1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92009A6B-271C-4E9E-81FD-D2DEF959D37B}" type="parTrans" cxnId="{ADD15477-7AED-4275-857D-A72C706BA925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68D5E30D-6057-480A-B377-E3A1B844D624}" type="sibTrans" cxnId="{ADD15477-7AED-4275-857D-A72C706BA925}">
      <dgm:prSet/>
      <dgm:spPr/>
      <dgm:t>
        <a:bodyPr/>
        <a:lstStyle/>
        <a:p>
          <a:pPr rtl="1"/>
          <a:endParaRPr lang="he-IL"/>
        </a:p>
      </dgm:t>
    </dgm:pt>
    <dgm:pt modelId="{430468B3-54DE-435F-97FC-F569465FE220}">
      <dgm:prSet phldrT="[טקסט]" custT="1"/>
      <dgm:spPr>
        <a:solidFill>
          <a:srgbClr val="C00000"/>
        </a:solidFill>
      </dgm:spPr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תקבל בגיל </a:t>
          </a:r>
        </a:p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67 "החזר גמולים" </a:t>
          </a:r>
          <a:endParaRPr lang="he-IL" sz="14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14798C59-82B1-4753-A584-9B433F91BC95}" type="parTrans" cxnId="{B34CBFE4-BB6E-457E-8E21-A188B347F3CB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EB09FC7D-86A8-410B-B9B4-7ED9C877A97F}" type="sibTrans" cxnId="{B34CBFE4-BB6E-457E-8E21-A188B347F3CB}">
      <dgm:prSet/>
      <dgm:spPr/>
      <dgm:t>
        <a:bodyPr/>
        <a:lstStyle/>
        <a:p>
          <a:pPr rtl="1"/>
          <a:endParaRPr lang="he-IL"/>
        </a:p>
      </dgm:t>
    </dgm:pt>
    <dgm:pt modelId="{F62D04F6-1066-476A-B9F5-5DAA7EF72587}">
      <dgm:prSet phldrT="[טקסט]" custT="1"/>
      <dgm:spPr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תפסיד פנסיה</a:t>
          </a:r>
        </a:p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חודשית עד גיל 67 </a:t>
          </a:r>
        </a:p>
      </dgm:t>
    </dgm:pt>
    <dgm:pt modelId="{73FE8577-D654-49FD-9311-57E57EF2BD12}" type="parTrans" cxnId="{2929F28D-DDCB-493B-A6CC-FAE119D1081D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90DE1E6-BB72-4280-9F79-45B6505412DB}" type="sibTrans" cxnId="{2929F28D-DDCB-493B-A6CC-FAE119D1081D}">
      <dgm:prSet/>
      <dgm:spPr/>
      <dgm:t>
        <a:bodyPr/>
        <a:lstStyle/>
        <a:p>
          <a:pPr rtl="1"/>
          <a:endParaRPr lang="he-IL"/>
        </a:p>
      </dgm:t>
    </dgm:pt>
    <dgm:pt modelId="{2C430174-EF01-4356-909F-3F5DF92FCF1D}">
      <dgm:prSet custT="1"/>
      <dgm:spPr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660,000 = 11,000 </a:t>
          </a:r>
          <a:r>
            <a:rPr lang="en-US" sz="14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4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60 </a:t>
          </a:r>
        </a:p>
        <a:p>
          <a:pPr rtl="1"/>
          <a:r>
            <a:rPr lang="he-IL" sz="1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– 429,000</a:t>
          </a:r>
          <a:r>
            <a:rPr lang="he-IL" sz="14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 </a:t>
          </a:r>
          <a:endParaRPr lang="he-IL" sz="14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EBD99B17-24D0-4698-A80A-351ED5D067D3}" type="parTrans" cxnId="{D0DD7B51-5AE7-43B0-93AF-5D52210EF34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E747094-0192-442C-AAF2-0AA68447D4EA}" type="sibTrans" cxnId="{D0DD7B51-5AE7-43B0-93AF-5D52210EF34E}">
      <dgm:prSet/>
      <dgm:spPr/>
      <dgm:t>
        <a:bodyPr/>
        <a:lstStyle/>
        <a:p>
          <a:pPr rtl="1"/>
          <a:endParaRPr lang="he-IL"/>
        </a:p>
      </dgm:t>
    </dgm:pt>
    <dgm:pt modelId="{DD18D930-808F-4C12-BEEF-E66817719E41}">
      <dgm:prSet custT="1"/>
      <dgm:spPr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4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246,000 = 60 </a:t>
          </a:r>
          <a:r>
            <a:rPr lang="en-US" sz="14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4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4,100 </a:t>
          </a:r>
        </a:p>
        <a:p>
          <a:pPr rtl="1"/>
          <a:r>
            <a:rPr lang="he-IL" sz="1400" b="1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228,000</a:t>
          </a:r>
          <a:endParaRPr lang="he-IL" sz="1400" b="1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723B3807-7355-47E2-BE3D-78DA88DFA238}" type="parTrans" cxnId="{A777F9FA-079F-4589-B4C3-4C68D9BA2DFF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EFCAE61C-8A0C-4439-96B6-65280CCBF3D1}" type="sibTrans" cxnId="{A777F9FA-079F-4589-B4C3-4C68D9BA2DFF}">
      <dgm:prSet/>
      <dgm:spPr/>
      <dgm:t>
        <a:bodyPr/>
        <a:lstStyle/>
        <a:p>
          <a:pPr rtl="1"/>
          <a:endParaRPr lang="he-IL"/>
        </a:p>
      </dgm:t>
    </dgm:pt>
    <dgm:pt modelId="{EE50BEEF-9C80-410A-976D-E7543BCA74EF}" type="pres">
      <dgm:prSet presAssocID="{179F8113-22B1-492E-862D-AA6330540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FF0C2E9-6623-4380-807D-8897F16B40F9}" type="pres">
      <dgm:prSet presAssocID="{F0C3836E-AE48-4714-BB10-5506B70DDD19}" presName="hierRoot1" presStyleCnt="0">
        <dgm:presLayoutVars>
          <dgm:hierBranch val="init"/>
        </dgm:presLayoutVars>
      </dgm:prSet>
      <dgm:spPr/>
    </dgm:pt>
    <dgm:pt modelId="{06E8E014-58B4-4298-AE1A-866956EBCBBD}" type="pres">
      <dgm:prSet presAssocID="{F0C3836E-AE48-4714-BB10-5506B70DDD19}" presName="rootComposite1" presStyleCnt="0"/>
      <dgm:spPr/>
    </dgm:pt>
    <dgm:pt modelId="{092CB705-5AB0-4B5C-908C-F3B45C308AF4}" type="pres">
      <dgm:prSet presAssocID="{F0C3836E-AE48-4714-BB10-5506B70DDD19}" presName="rootText1" presStyleLbl="node0" presStyleIdx="0" presStyleCnt="1" custScaleX="239109" custScaleY="87554" custLinFactNeighborX="627" custLinFactNeighborY="-1647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ECE3E1EF-01DB-4E7B-BF6D-00FF13CACA36}" type="pres">
      <dgm:prSet presAssocID="{F0C3836E-AE48-4714-BB10-5506B70DDD19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6C9B9E78-FFE0-453B-82C6-910B267AF402}" type="pres">
      <dgm:prSet presAssocID="{F0C3836E-AE48-4714-BB10-5506B70DDD19}" presName="hierChild2" presStyleCnt="0"/>
      <dgm:spPr/>
    </dgm:pt>
    <dgm:pt modelId="{B5668454-4D89-4F4B-B4CC-3A2E15D1B031}" type="pres">
      <dgm:prSet presAssocID="{92009A6B-271C-4E9E-81FD-D2DEF959D37B}" presName="Name37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168AE45E-A2FB-42E5-A902-9F7FAE5A3DA6}" type="pres">
      <dgm:prSet presAssocID="{64C5A602-B93F-4D81-85A8-2B3A39B9678A}" presName="hierRoot2" presStyleCnt="0">
        <dgm:presLayoutVars>
          <dgm:hierBranch val="init"/>
        </dgm:presLayoutVars>
      </dgm:prSet>
      <dgm:spPr/>
    </dgm:pt>
    <dgm:pt modelId="{07E0FBD8-DCAB-4A9B-B22F-FD09AD2A32D1}" type="pres">
      <dgm:prSet presAssocID="{64C5A602-B93F-4D81-85A8-2B3A39B9678A}" presName="rootComposite" presStyleCnt="0"/>
      <dgm:spPr/>
    </dgm:pt>
    <dgm:pt modelId="{B5927A21-B6AD-4921-BFF4-2CD34AEA12CC}" type="pres">
      <dgm:prSet presAssocID="{64C5A602-B93F-4D81-85A8-2B3A39B9678A}" presName="rootText" presStyleLbl="node2" presStyleIdx="0" presStyleCnt="3" custLinFactNeighborX="4669" custLinFactNeighborY="400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E2FBA968-2CC3-4CBE-B527-3DA1FA9C3A79}" type="pres">
      <dgm:prSet presAssocID="{64C5A602-B93F-4D81-85A8-2B3A39B9678A}" presName="rootConnector" presStyleLbl="node2" presStyleIdx="0" presStyleCnt="3"/>
      <dgm:spPr/>
      <dgm:t>
        <a:bodyPr/>
        <a:lstStyle/>
        <a:p>
          <a:pPr rtl="1"/>
          <a:endParaRPr lang="he-IL"/>
        </a:p>
      </dgm:t>
    </dgm:pt>
    <dgm:pt modelId="{D3E998F9-903A-4E7D-96AB-30DE6D028059}" type="pres">
      <dgm:prSet presAssocID="{64C5A602-B93F-4D81-85A8-2B3A39B9678A}" presName="hierChild4" presStyleCnt="0"/>
      <dgm:spPr/>
    </dgm:pt>
    <dgm:pt modelId="{C96C6B36-C1F4-419D-AF36-05CB07FED904}" type="pres">
      <dgm:prSet presAssocID="{64C5A602-B93F-4D81-85A8-2B3A39B9678A}" presName="hierChild5" presStyleCnt="0"/>
      <dgm:spPr/>
    </dgm:pt>
    <dgm:pt modelId="{52FD39A8-A336-4B25-9937-3352EA16D2EE}" type="pres">
      <dgm:prSet presAssocID="{14798C59-82B1-4753-A584-9B433F91BC95}" presName="Name37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6FEEADD9-074E-4556-845C-865BAB06EF30}" type="pres">
      <dgm:prSet presAssocID="{430468B3-54DE-435F-97FC-F569465FE220}" presName="hierRoot2" presStyleCnt="0">
        <dgm:presLayoutVars>
          <dgm:hierBranch val="init"/>
        </dgm:presLayoutVars>
      </dgm:prSet>
      <dgm:spPr/>
    </dgm:pt>
    <dgm:pt modelId="{898C30BD-83B2-40D5-BD67-545B9759A06B}" type="pres">
      <dgm:prSet presAssocID="{430468B3-54DE-435F-97FC-F569465FE220}" presName="rootComposite" presStyleCnt="0"/>
      <dgm:spPr/>
    </dgm:pt>
    <dgm:pt modelId="{E1E10EAE-6648-41DC-9FB8-1F5550AC5A5D}" type="pres">
      <dgm:prSet presAssocID="{430468B3-54DE-435F-97FC-F569465FE220}" presName="rootText" presStyleLbl="node2" presStyleIdx="1" presStyleCnt="3" custLinFactNeighborX="782" custLinFactNeighborY="479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8E2CC07B-3F61-4556-8083-FAD8A94BC68D}" type="pres">
      <dgm:prSet presAssocID="{430468B3-54DE-435F-97FC-F569465FE220}" presName="rootConnector" presStyleLbl="node2" presStyleIdx="1" presStyleCnt="3"/>
      <dgm:spPr/>
      <dgm:t>
        <a:bodyPr/>
        <a:lstStyle/>
        <a:p>
          <a:pPr rtl="1"/>
          <a:endParaRPr lang="he-IL"/>
        </a:p>
      </dgm:t>
    </dgm:pt>
    <dgm:pt modelId="{AD607FDB-B9C3-4FCA-8DA2-75B7C31CBCCE}" type="pres">
      <dgm:prSet presAssocID="{430468B3-54DE-435F-97FC-F569465FE220}" presName="hierChild4" presStyleCnt="0"/>
      <dgm:spPr/>
    </dgm:pt>
    <dgm:pt modelId="{D699537C-662D-4926-BD3B-3BE82FC24C05}" type="pres">
      <dgm:prSet presAssocID="{723B3807-7355-47E2-BE3D-78DA88DFA238}" presName="Name3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A974DDE7-9FB1-4EDA-BC3C-7A0A9575F149}" type="pres">
      <dgm:prSet presAssocID="{DD18D930-808F-4C12-BEEF-E66817719E41}" presName="hierRoot2" presStyleCnt="0">
        <dgm:presLayoutVars>
          <dgm:hierBranch val="init"/>
        </dgm:presLayoutVars>
      </dgm:prSet>
      <dgm:spPr/>
    </dgm:pt>
    <dgm:pt modelId="{0B39B86C-0C8D-42D9-BDF7-7DF0A3740715}" type="pres">
      <dgm:prSet presAssocID="{DD18D930-808F-4C12-BEEF-E66817719E41}" presName="rootComposite" presStyleCnt="0"/>
      <dgm:spPr/>
    </dgm:pt>
    <dgm:pt modelId="{AA348ECC-DB34-43D1-87C2-5DA1CD94017D}" type="pres">
      <dgm:prSet presAssocID="{DD18D930-808F-4C12-BEEF-E66817719E41}" presName="rootText" presStyleLbl="node3" presStyleIdx="0" presStyleCnt="2" custScaleX="95216" custLinFactNeighborX="-7899" custLinFactNeighborY="1402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AF170C2F-39E0-4922-AD82-1EC385DA7DCB}" type="pres">
      <dgm:prSet presAssocID="{DD18D930-808F-4C12-BEEF-E66817719E41}" presName="rootConnector" presStyleLbl="node3" presStyleIdx="0" presStyleCnt="2"/>
      <dgm:spPr/>
      <dgm:t>
        <a:bodyPr/>
        <a:lstStyle/>
        <a:p>
          <a:pPr rtl="1"/>
          <a:endParaRPr lang="he-IL"/>
        </a:p>
      </dgm:t>
    </dgm:pt>
    <dgm:pt modelId="{2DF7FA62-8CF7-48E0-BAC3-A133720834E3}" type="pres">
      <dgm:prSet presAssocID="{DD18D930-808F-4C12-BEEF-E66817719E41}" presName="hierChild4" presStyleCnt="0"/>
      <dgm:spPr/>
    </dgm:pt>
    <dgm:pt modelId="{7D438DEC-25C2-40A2-A85D-A474B9B95F6C}" type="pres">
      <dgm:prSet presAssocID="{DD18D930-808F-4C12-BEEF-E66817719E41}" presName="hierChild5" presStyleCnt="0"/>
      <dgm:spPr/>
    </dgm:pt>
    <dgm:pt modelId="{64092E52-3113-492F-9C15-0FEE6DA2718F}" type="pres">
      <dgm:prSet presAssocID="{430468B3-54DE-435F-97FC-F569465FE220}" presName="hierChild5" presStyleCnt="0"/>
      <dgm:spPr/>
    </dgm:pt>
    <dgm:pt modelId="{B1A3475E-7A9E-44A2-8F55-2C9A00159342}" type="pres">
      <dgm:prSet presAssocID="{73FE8577-D654-49FD-9311-57E57EF2BD12}" presName="Name37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E4C4D451-7C86-4F9B-8AF9-958D59BB4C74}" type="pres">
      <dgm:prSet presAssocID="{F62D04F6-1066-476A-B9F5-5DAA7EF72587}" presName="hierRoot2" presStyleCnt="0">
        <dgm:presLayoutVars>
          <dgm:hierBranch val="init"/>
        </dgm:presLayoutVars>
      </dgm:prSet>
      <dgm:spPr/>
    </dgm:pt>
    <dgm:pt modelId="{9872DFDC-CC65-4498-A4DC-60F2C343F9B8}" type="pres">
      <dgm:prSet presAssocID="{F62D04F6-1066-476A-B9F5-5DAA7EF72587}" presName="rootComposite" presStyleCnt="0"/>
      <dgm:spPr/>
    </dgm:pt>
    <dgm:pt modelId="{25417EBB-5294-4CE1-A884-19A62C5EE784}" type="pres">
      <dgm:prSet presAssocID="{F62D04F6-1066-476A-B9F5-5DAA7EF72587}" presName="rootText" presStyleLbl="node2" presStyleIdx="2" presStyleCnt="3" custLinFactNeighborX="9041" custLinFactNeighborY="33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CDEA8A60-332B-41E8-8729-B61EFD8A523F}" type="pres">
      <dgm:prSet presAssocID="{F62D04F6-1066-476A-B9F5-5DAA7EF72587}" presName="rootConnector" presStyleLbl="node2" presStyleIdx="2" presStyleCnt="3"/>
      <dgm:spPr/>
      <dgm:t>
        <a:bodyPr/>
        <a:lstStyle/>
        <a:p>
          <a:pPr rtl="1"/>
          <a:endParaRPr lang="he-IL"/>
        </a:p>
      </dgm:t>
    </dgm:pt>
    <dgm:pt modelId="{A003317A-43EB-4BF8-812B-1A4FB41B4CB0}" type="pres">
      <dgm:prSet presAssocID="{F62D04F6-1066-476A-B9F5-5DAA7EF72587}" presName="hierChild4" presStyleCnt="0"/>
      <dgm:spPr/>
    </dgm:pt>
    <dgm:pt modelId="{CF2837AF-95E1-4307-AACD-ADD6CE9C0724}" type="pres">
      <dgm:prSet presAssocID="{EBD99B17-24D0-4698-A80A-351ED5D067D3}" presName="Name3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556AF5DF-FCF7-49B0-83E3-63A262249DBF}" type="pres">
      <dgm:prSet presAssocID="{2C430174-EF01-4356-909F-3F5DF92FCF1D}" presName="hierRoot2" presStyleCnt="0">
        <dgm:presLayoutVars>
          <dgm:hierBranch val="init"/>
        </dgm:presLayoutVars>
      </dgm:prSet>
      <dgm:spPr/>
    </dgm:pt>
    <dgm:pt modelId="{C319517F-2B3D-43BC-8FDB-FCD0C0CA4FF9}" type="pres">
      <dgm:prSet presAssocID="{2C430174-EF01-4356-909F-3F5DF92FCF1D}" presName="rootComposite" presStyleCnt="0"/>
      <dgm:spPr/>
    </dgm:pt>
    <dgm:pt modelId="{805AD756-405F-4CDD-97AB-7C82E9BB2F50}" type="pres">
      <dgm:prSet presAssocID="{2C430174-EF01-4356-909F-3F5DF92FCF1D}" presName="rootText" presStyleLbl="node3" presStyleIdx="1" presStyleCnt="2" custScaleX="97715" custLinFactNeighborX="43675" custLinFactNeighborY="1407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05D67693-12BF-4204-9CEC-A158A5FE3723}" type="pres">
      <dgm:prSet presAssocID="{2C430174-EF01-4356-909F-3F5DF92FCF1D}" presName="rootConnector" presStyleLbl="node3" presStyleIdx="1" presStyleCnt="2"/>
      <dgm:spPr/>
      <dgm:t>
        <a:bodyPr/>
        <a:lstStyle/>
        <a:p>
          <a:pPr rtl="1"/>
          <a:endParaRPr lang="he-IL"/>
        </a:p>
      </dgm:t>
    </dgm:pt>
    <dgm:pt modelId="{36F60C60-4DA8-4480-9B29-8D326735CB92}" type="pres">
      <dgm:prSet presAssocID="{2C430174-EF01-4356-909F-3F5DF92FCF1D}" presName="hierChild4" presStyleCnt="0"/>
      <dgm:spPr/>
    </dgm:pt>
    <dgm:pt modelId="{270E34CB-BE63-445F-B06F-607D403F2D53}" type="pres">
      <dgm:prSet presAssocID="{2C430174-EF01-4356-909F-3F5DF92FCF1D}" presName="hierChild5" presStyleCnt="0"/>
      <dgm:spPr/>
    </dgm:pt>
    <dgm:pt modelId="{73FB31B6-E220-4981-BB0E-7071E59A33EA}" type="pres">
      <dgm:prSet presAssocID="{F62D04F6-1066-476A-B9F5-5DAA7EF72587}" presName="hierChild5" presStyleCnt="0"/>
      <dgm:spPr/>
    </dgm:pt>
    <dgm:pt modelId="{A29D5E9C-E01B-4A5D-9B8A-357828FD2CA1}" type="pres">
      <dgm:prSet presAssocID="{F0C3836E-AE48-4714-BB10-5506B70DDD19}" presName="hierChild3" presStyleCnt="0"/>
      <dgm:spPr/>
    </dgm:pt>
  </dgm:ptLst>
  <dgm:cxnLst>
    <dgm:cxn modelId="{2929F28D-DDCB-493B-A6CC-FAE119D1081D}" srcId="{F0C3836E-AE48-4714-BB10-5506B70DDD19}" destId="{F62D04F6-1066-476A-B9F5-5DAA7EF72587}" srcOrd="2" destOrd="0" parTransId="{73FE8577-D654-49FD-9311-57E57EF2BD12}" sibTransId="{F90DE1E6-BB72-4280-9F79-45B6505412DB}"/>
    <dgm:cxn modelId="{AF1DBC1F-38ED-4550-8D1D-2BEAD0556CC1}" type="presOf" srcId="{DD18D930-808F-4C12-BEEF-E66817719E41}" destId="{AA348ECC-DB34-43D1-87C2-5DA1CD94017D}" srcOrd="0" destOrd="0" presId="urn:microsoft.com/office/officeart/2005/8/layout/orgChart1"/>
    <dgm:cxn modelId="{F1C1DE0B-256E-4E95-B34D-0AF32B3D805E}" type="presOf" srcId="{64C5A602-B93F-4D81-85A8-2B3A39B9678A}" destId="{E2FBA968-2CC3-4CBE-B527-3DA1FA9C3A79}" srcOrd="1" destOrd="0" presId="urn:microsoft.com/office/officeart/2005/8/layout/orgChart1"/>
    <dgm:cxn modelId="{7A26B828-FBB2-43E8-8462-C88553F90ADD}" type="presOf" srcId="{F0C3836E-AE48-4714-BB10-5506B70DDD19}" destId="{092CB705-5AB0-4B5C-908C-F3B45C308AF4}" srcOrd="0" destOrd="0" presId="urn:microsoft.com/office/officeart/2005/8/layout/orgChart1"/>
    <dgm:cxn modelId="{691A0CBA-B54D-494E-83CF-EFE1458F9488}" type="presOf" srcId="{F62D04F6-1066-476A-B9F5-5DAA7EF72587}" destId="{CDEA8A60-332B-41E8-8729-B61EFD8A523F}" srcOrd="1" destOrd="0" presId="urn:microsoft.com/office/officeart/2005/8/layout/orgChart1"/>
    <dgm:cxn modelId="{2B51CACF-BF30-4399-AA27-77195FC26D34}" type="presOf" srcId="{2C430174-EF01-4356-909F-3F5DF92FCF1D}" destId="{05D67693-12BF-4204-9CEC-A158A5FE3723}" srcOrd="1" destOrd="0" presId="urn:microsoft.com/office/officeart/2005/8/layout/orgChart1"/>
    <dgm:cxn modelId="{5959D9F5-E208-4416-A1AB-FE2B11A2D161}" type="presOf" srcId="{723B3807-7355-47E2-BE3D-78DA88DFA238}" destId="{D699537C-662D-4926-BD3B-3BE82FC24C05}" srcOrd="0" destOrd="0" presId="urn:microsoft.com/office/officeart/2005/8/layout/orgChart1"/>
    <dgm:cxn modelId="{AADE35BE-4D1B-4EF8-A96C-B29DD735E42E}" type="presOf" srcId="{EBD99B17-24D0-4698-A80A-351ED5D067D3}" destId="{CF2837AF-95E1-4307-AACD-ADD6CE9C0724}" srcOrd="0" destOrd="0" presId="urn:microsoft.com/office/officeart/2005/8/layout/orgChart1"/>
    <dgm:cxn modelId="{CDFB51FC-E6B3-4B36-BB1F-01298CDB8768}" type="presOf" srcId="{F62D04F6-1066-476A-B9F5-5DAA7EF72587}" destId="{25417EBB-5294-4CE1-A884-19A62C5EE784}" srcOrd="0" destOrd="0" presId="urn:microsoft.com/office/officeart/2005/8/layout/orgChart1"/>
    <dgm:cxn modelId="{FCB7EDD1-09C0-4B9A-81AE-2E150E2D1973}" type="presOf" srcId="{430468B3-54DE-435F-97FC-F569465FE220}" destId="{E1E10EAE-6648-41DC-9FB8-1F5550AC5A5D}" srcOrd="0" destOrd="0" presId="urn:microsoft.com/office/officeart/2005/8/layout/orgChart1"/>
    <dgm:cxn modelId="{A777F9FA-079F-4589-B4C3-4C68D9BA2DFF}" srcId="{430468B3-54DE-435F-97FC-F569465FE220}" destId="{DD18D930-808F-4C12-BEEF-E66817719E41}" srcOrd="0" destOrd="0" parTransId="{723B3807-7355-47E2-BE3D-78DA88DFA238}" sibTransId="{EFCAE61C-8A0C-4439-96B6-65280CCBF3D1}"/>
    <dgm:cxn modelId="{B34CBFE4-BB6E-457E-8E21-A188B347F3CB}" srcId="{F0C3836E-AE48-4714-BB10-5506B70DDD19}" destId="{430468B3-54DE-435F-97FC-F569465FE220}" srcOrd="1" destOrd="0" parTransId="{14798C59-82B1-4753-A584-9B433F91BC95}" sibTransId="{EB09FC7D-86A8-410B-B9B4-7ED9C877A97F}"/>
    <dgm:cxn modelId="{E7AB37D4-70DD-4426-86C9-03851F997988}" type="presOf" srcId="{64C5A602-B93F-4D81-85A8-2B3A39B9678A}" destId="{B5927A21-B6AD-4921-BFF4-2CD34AEA12CC}" srcOrd="0" destOrd="0" presId="urn:microsoft.com/office/officeart/2005/8/layout/orgChart1"/>
    <dgm:cxn modelId="{E30E2ADB-4F75-497A-9512-82CE29826DFB}" type="presOf" srcId="{2C430174-EF01-4356-909F-3F5DF92FCF1D}" destId="{805AD756-405F-4CDD-97AB-7C82E9BB2F50}" srcOrd="0" destOrd="0" presId="urn:microsoft.com/office/officeart/2005/8/layout/orgChart1"/>
    <dgm:cxn modelId="{B352653F-A844-458E-B113-D377600507E5}" type="presOf" srcId="{14798C59-82B1-4753-A584-9B433F91BC95}" destId="{52FD39A8-A336-4B25-9937-3352EA16D2EE}" srcOrd="0" destOrd="0" presId="urn:microsoft.com/office/officeart/2005/8/layout/orgChart1"/>
    <dgm:cxn modelId="{0334548B-8075-412B-AC59-84A2A2F57937}" type="presOf" srcId="{179F8113-22B1-492E-862D-AA6330540185}" destId="{EE50BEEF-9C80-410A-976D-E7543BCA74EF}" srcOrd="0" destOrd="0" presId="urn:microsoft.com/office/officeart/2005/8/layout/orgChart1"/>
    <dgm:cxn modelId="{F8234839-C91F-4DA2-8E32-A06871C5351F}" type="presOf" srcId="{DD18D930-808F-4C12-BEEF-E66817719E41}" destId="{AF170C2F-39E0-4922-AD82-1EC385DA7DCB}" srcOrd="1" destOrd="0" presId="urn:microsoft.com/office/officeart/2005/8/layout/orgChart1"/>
    <dgm:cxn modelId="{ADD15477-7AED-4275-857D-A72C706BA925}" srcId="{F0C3836E-AE48-4714-BB10-5506B70DDD19}" destId="{64C5A602-B93F-4D81-85A8-2B3A39B9678A}" srcOrd="0" destOrd="0" parTransId="{92009A6B-271C-4E9E-81FD-D2DEF959D37B}" sibTransId="{68D5E30D-6057-480A-B377-E3A1B844D624}"/>
    <dgm:cxn modelId="{25BC21F4-7483-4A16-8CE6-AE48E7522918}" srcId="{179F8113-22B1-492E-862D-AA6330540185}" destId="{F0C3836E-AE48-4714-BB10-5506B70DDD19}" srcOrd="0" destOrd="0" parTransId="{AA37254A-55ED-4FEF-8AED-DEB708514920}" sibTransId="{D739490F-FC63-4D12-A8D9-65B4AF0A2C50}"/>
    <dgm:cxn modelId="{4CA9E755-178D-44D2-9CC9-AD738517BAB9}" type="presOf" srcId="{430468B3-54DE-435F-97FC-F569465FE220}" destId="{8E2CC07B-3F61-4556-8083-FAD8A94BC68D}" srcOrd="1" destOrd="0" presId="urn:microsoft.com/office/officeart/2005/8/layout/orgChart1"/>
    <dgm:cxn modelId="{5FCAC44A-CC9F-4A31-8613-6B9BFDC15465}" type="presOf" srcId="{F0C3836E-AE48-4714-BB10-5506B70DDD19}" destId="{ECE3E1EF-01DB-4E7B-BF6D-00FF13CACA36}" srcOrd="1" destOrd="0" presId="urn:microsoft.com/office/officeart/2005/8/layout/orgChart1"/>
    <dgm:cxn modelId="{F9231306-FA22-4ED8-86A6-D40DE019D56F}" type="presOf" srcId="{92009A6B-271C-4E9E-81FD-D2DEF959D37B}" destId="{B5668454-4D89-4F4B-B4CC-3A2E15D1B031}" srcOrd="0" destOrd="0" presId="urn:microsoft.com/office/officeart/2005/8/layout/orgChart1"/>
    <dgm:cxn modelId="{D0DD7B51-5AE7-43B0-93AF-5D52210EF34E}" srcId="{F62D04F6-1066-476A-B9F5-5DAA7EF72587}" destId="{2C430174-EF01-4356-909F-3F5DF92FCF1D}" srcOrd="0" destOrd="0" parTransId="{EBD99B17-24D0-4698-A80A-351ED5D067D3}" sibTransId="{FE747094-0192-442C-AAF2-0AA68447D4EA}"/>
    <dgm:cxn modelId="{5070AE27-286C-41CF-82E8-F449B867850B}" type="presOf" srcId="{73FE8577-D654-49FD-9311-57E57EF2BD12}" destId="{B1A3475E-7A9E-44A2-8F55-2C9A00159342}" srcOrd="0" destOrd="0" presId="urn:microsoft.com/office/officeart/2005/8/layout/orgChart1"/>
    <dgm:cxn modelId="{541E465B-B944-44CB-A011-CDB177322C09}" type="presParOf" srcId="{EE50BEEF-9C80-410A-976D-E7543BCA74EF}" destId="{2FF0C2E9-6623-4380-807D-8897F16B40F9}" srcOrd="0" destOrd="0" presId="urn:microsoft.com/office/officeart/2005/8/layout/orgChart1"/>
    <dgm:cxn modelId="{9E2CCBCA-9BBF-4EC9-8335-AB022F745382}" type="presParOf" srcId="{2FF0C2E9-6623-4380-807D-8897F16B40F9}" destId="{06E8E014-58B4-4298-AE1A-866956EBCBBD}" srcOrd="0" destOrd="0" presId="urn:microsoft.com/office/officeart/2005/8/layout/orgChart1"/>
    <dgm:cxn modelId="{4E4837A9-50F8-412C-8BD1-3172A9E887AA}" type="presParOf" srcId="{06E8E014-58B4-4298-AE1A-866956EBCBBD}" destId="{092CB705-5AB0-4B5C-908C-F3B45C308AF4}" srcOrd="0" destOrd="0" presId="urn:microsoft.com/office/officeart/2005/8/layout/orgChart1"/>
    <dgm:cxn modelId="{7FE48870-40D6-4D03-AC24-E0DF1F59E814}" type="presParOf" srcId="{06E8E014-58B4-4298-AE1A-866956EBCBBD}" destId="{ECE3E1EF-01DB-4E7B-BF6D-00FF13CACA36}" srcOrd="1" destOrd="0" presId="urn:microsoft.com/office/officeart/2005/8/layout/orgChart1"/>
    <dgm:cxn modelId="{3867ED20-CAB5-4FAA-8FAE-0AD7F549294B}" type="presParOf" srcId="{2FF0C2E9-6623-4380-807D-8897F16B40F9}" destId="{6C9B9E78-FFE0-453B-82C6-910B267AF402}" srcOrd="1" destOrd="0" presId="urn:microsoft.com/office/officeart/2005/8/layout/orgChart1"/>
    <dgm:cxn modelId="{A9C8CD14-E023-4A00-9481-06089079E75E}" type="presParOf" srcId="{6C9B9E78-FFE0-453B-82C6-910B267AF402}" destId="{B5668454-4D89-4F4B-B4CC-3A2E15D1B031}" srcOrd="0" destOrd="0" presId="urn:microsoft.com/office/officeart/2005/8/layout/orgChart1"/>
    <dgm:cxn modelId="{7036D5BA-9121-4270-A06E-D18A01DB50F4}" type="presParOf" srcId="{6C9B9E78-FFE0-453B-82C6-910B267AF402}" destId="{168AE45E-A2FB-42E5-A902-9F7FAE5A3DA6}" srcOrd="1" destOrd="0" presId="urn:microsoft.com/office/officeart/2005/8/layout/orgChart1"/>
    <dgm:cxn modelId="{7C4A5EBE-73DB-4D62-8E65-5318D980A37E}" type="presParOf" srcId="{168AE45E-A2FB-42E5-A902-9F7FAE5A3DA6}" destId="{07E0FBD8-DCAB-4A9B-B22F-FD09AD2A32D1}" srcOrd="0" destOrd="0" presId="urn:microsoft.com/office/officeart/2005/8/layout/orgChart1"/>
    <dgm:cxn modelId="{2D98478F-95CB-4BC0-A79B-A4C3968F9E5E}" type="presParOf" srcId="{07E0FBD8-DCAB-4A9B-B22F-FD09AD2A32D1}" destId="{B5927A21-B6AD-4921-BFF4-2CD34AEA12CC}" srcOrd="0" destOrd="0" presId="urn:microsoft.com/office/officeart/2005/8/layout/orgChart1"/>
    <dgm:cxn modelId="{7C71995F-A1D3-4047-8E0F-8DA3C3ED442F}" type="presParOf" srcId="{07E0FBD8-DCAB-4A9B-B22F-FD09AD2A32D1}" destId="{E2FBA968-2CC3-4CBE-B527-3DA1FA9C3A79}" srcOrd="1" destOrd="0" presId="urn:microsoft.com/office/officeart/2005/8/layout/orgChart1"/>
    <dgm:cxn modelId="{D46A64F5-C0CA-4F03-A320-6E553137BF2A}" type="presParOf" srcId="{168AE45E-A2FB-42E5-A902-9F7FAE5A3DA6}" destId="{D3E998F9-903A-4E7D-96AB-30DE6D028059}" srcOrd="1" destOrd="0" presId="urn:microsoft.com/office/officeart/2005/8/layout/orgChart1"/>
    <dgm:cxn modelId="{CA8F44C0-9C0F-45D1-A53A-E08B50D2CCD5}" type="presParOf" srcId="{168AE45E-A2FB-42E5-A902-9F7FAE5A3DA6}" destId="{C96C6B36-C1F4-419D-AF36-05CB07FED904}" srcOrd="2" destOrd="0" presId="urn:microsoft.com/office/officeart/2005/8/layout/orgChart1"/>
    <dgm:cxn modelId="{70387296-6A13-47F6-B6C7-1C939A46F244}" type="presParOf" srcId="{6C9B9E78-FFE0-453B-82C6-910B267AF402}" destId="{52FD39A8-A336-4B25-9937-3352EA16D2EE}" srcOrd="2" destOrd="0" presId="urn:microsoft.com/office/officeart/2005/8/layout/orgChart1"/>
    <dgm:cxn modelId="{4CF89341-D290-4E4C-8DA7-9AAF28DBB333}" type="presParOf" srcId="{6C9B9E78-FFE0-453B-82C6-910B267AF402}" destId="{6FEEADD9-074E-4556-845C-865BAB06EF30}" srcOrd="3" destOrd="0" presId="urn:microsoft.com/office/officeart/2005/8/layout/orgChart1"/>
    <dgm:cxn modelId="{5A7F4E24-41A1-4427-8F15-899099891488}" type="presParOf" srcId="{6FEEADD9-074E-4556-845C-865BAB06EF30}" destId="{898C30BD-83B2-40D5-BD67-545B9759A06B}" srcOrd="0" destOrd="0" presId="urn:microsoft.com/office/officeart/2005/8/layout/orgChart1"/>
    <dgm:cxn modelId="{03B5D78E-9485-48A1-B980-2DCD9FD39872}" type="presParOf" srcId="{898C30BD-83B2-40D5-BD67-545B9759A06B}" destId="{E1E10EAE-6648-41DC-9FB8-1F5550AC5A5D}" srcOrd="0" destOrd="0" presId="urn:microsoft.com/office/officeart/2005/8/layout/orgChart1"/>
    <dgm:cxn modelId="{E0FA4DDB-31BC-4BFE-8CDF-602D14698902}" type="presParOf" srcId="{898C30BD-83B2-40D5-BD67-545B9759A06B}" destId="{8E2CC07B-3F61-4556-8083-FAD8A94BC68D}" srcOrd="1" destOrd="0" presId="urn:microsoft.com/office/officeart/2005/8/layout/orgChart1"/>
    <dgm:cxn modelId="{4FA578BD-5924-4070-92B2-BECE7683C3DB}" type="presParOf" srcId="{6FEEADD9-074E-4556-845C-865BAB06EF30}" destId="{AD607FDB-B9C3-4FCA-8DA2-75B7C31CBCCE}" srcOrd="1" destOrd="0" presId="urn:microsoft.com/office/officeart/2005/8/layout/orgChart1"/>
    <dgm:cxn modelId="{F7B12820-6D29-4CAE-AC65-6D6593345BFB}" type="presParOf" srcId="{AD607FDB-B9C3-4FCA-8DA2-75B7C31CBCCE}" destId="{D699537C-662D-4926-BD3B-3BE82FC24C05}" srcOrd="0" destOrd="0" presId="urn:microsoft.com/office/officeart/2005/8/layout/orgChart1"/>
    <dgm:cxn modelId="{6FF0E90F-1212-41B5-A8BF-224F7FAA578B}" type="presParOf" srcId="{AD607FDB-B9C3-4FCA-8DA2-75B7C31CBCCE}" destId="{A974DDE7-9FB1-4EDA-BC3C-7A0A9575F149}" srcOrd="1" destOrd="0" presId="urn:microsoft.com/office/officeart/2005/8/layout/orgChart1"/>
    <dgm:cxn modelId="{FCCC4533-E9BB-4DCE-9814-E44C6D884E02}" type="presParOf" srcId="{A974DDE7-9FB1-4EDA-BC3C-7A0A9575F149}" destId="{0B39B86C-0C8D-42D9-BDF7-7DF0A3740715}" srcOrd="0" destOrd="0" presId="urn:microsoft.com/office/officeart/2005/8/layout/orgChart1"/>
    <dgm:cxn modelId="{4A16EFD2-DADF-42E5-B31D-4DBC6886D230}" type="presParOf" srcId="{0B39B86C-0C8D-42D9-BDF7-7DF0A3740715}" destId="{AA348ECC-DB34-43D1-87C2-5DA1CD94017D}" srcOrd="0" destOrd="0" presId="urn:microsoft.com/office/officeart/2005/8/layout/orgChart1"/>
    <dgm:cxn modelId="{F43AECA0-8FBA-4785-AF1E-805B2208D0C4}" type="presParOf" srcId="{0B39B86C-0C8D-42D9-BDF7-7DF0A3740715}" destId="{AF170C2F-39E0-4922-AD82-1EC385DA7DCB}" srcOrd="1" destOrd="0" presId="urn:microsoft.com/office/officeart/2005/8/layout/orgChart1"/>
    <dgm:cxn modelId="{14446039-069A-449A-9D02-2337AAFF70CD}" type="presParOf" srcId="{A974DDE7-9FB1-4EDA-BC3C-7A0A9575F149}" destId="{2DF7FA62-8CF7-48E0-BAC3-A133720834E3}" srcOrd="1" destOrd="0" presId="urn:microsoft.com/office/officeart/2005/8/layout/orgChart1"/>
    <dgm:cxn modelId="{0C98BC7C-5872-4774-AF85-B4A4B9A18934}" type="presParOf" srcId="{A974DDE7-9FB1-4EDA-BC3C-7A0A9575F149}" destId="{7D438DEC-25C2-40A2-A85D-A474B9B95F6C}" srcOrd="2" destOrd="0" presId="urn:microsoft.com/office/officeart/2005/8/layout/orgChart1"/>
    <dgm:cxn modelId="{5C1E78D8-B046-41D9-BFAC-89A526C4043D}" type="presParOf" srcId="{6FEEADD9-074E-4556-845C-865BAB06EF30}" destId="{64092E52-3113-492F-9C15-0FEE6DA2718F}" srcOrd="2" destOrd="0" presId="urn:microsoft.com/office/officeart/2005/8/layout/orgChart1"/>
    <dgm:cxn modelId="{9734E48B-ED63-496C-ACBA-0492886C9CF0}" type="presParOf" srcId="{6C9B9E78-FFE0-453B-82C6-910B267AF402}" destId="{B1A3475E-7A9E-44A2-8F55-2C9A00159342}" srcOrd="4" destOrd="0" presId="urn:microsoft.com/office/officeart/2005/8/layout/orgChart1"/>
    <dgm:cxn modelId="{106777C9-CA24-4ABB-93A9-D04C40B25116}" type="presParOf" srcId="{6C9B9E78-FFE0-453B-82C6-910B267AF402}" destId="{E4C4D451-7C86-4F9B-8AF9-958D59BB4C74}" srcOrd="5" destOrd="0" presId="urn:microsoft.com/office/officeart/2005/8/layout/orgChart1"/>
    <dgm:cxn modelId="{CE77B2F1-DBE5-4B67-AA5F-FA97758F00B5}" type="presParOf" srcId="{E4C4D451-7C86-4F9B-8AF9-958D59BB4C74}" destId="{9872DFDC-CC65-4498-A4DC-60F2C343F9B8}" srcOrd="0" destOrd="0" presId="urn:microsoft.com/office/officeart/2005/8/layout/orgChart1"/>
    <dgm:cxn modelId="{6025A8FA-ED00-4CFC-B710-AB57E906FD26}" type="presParOf" srcId="{9872DFDC-CC65-4498-A4DC-60F2C343F9B8}" destId="{25417EBB-5294-4CE1-A884-19A62C5EE784}" srcOrd="0" destOrd="0" presId="urn:microsoft.com/office/officeart/2005/8/layout/orgChart1"/>
    <dgm:cxn modelId="{19645598-79D4-4DB1-B44C-08BCCDC6DB81}" type="presParOf" srcId="{9872DFDC-CC65-4498-A4DC-60F2C343F9B8}" destId="{CDEA8A60-332B-41E8-8729-B61EFD8A523F}" srcOrd="1" destOrd="0" presId="urn:microsoft.com/office/officeart/2005/8/layout/orgChart1"/>
    <dgm:cxn modelId="{8B415FCB-CAE8-42F0-81CE-7BBFEE0ACB02}" type="presParOf" srcId="{E4C4D451-7C86-4F9B-8AF9-958D59BB4C74}" destId="{A003317A-43EB-4BF8-812B-1A4FB41B4CB0}" srcOrd="1" destOrd="0" presId="urn:microsoft.com/office/officeart/2005/8/layout/orgChart1"/>
    <dgm:cxn modelId="{85536DAA-3E9E-4BE8-8EEC-C87673DEBB9B}" type="presParOf" srcId="{A003317A-43EB-4BF8-812B-1A4FB41B4CB0}" destId="{CF2837AF-95E1-4307-AACD-ADD6CE9C0724}" srcOrd="0" destOrd="0" presId="urn:microsoft.com/office/officeart/2005/8/layout/orgChart1"/>
    <dgm:cxn modelId="{D5EE1B8E-9183-4F6A-86D5-7538E3BDA7BD}" type="presParOf" srcId="{A003317A-43EB-4BF8-812B-1A4FB41B4CB0}" destId="{556AF5DF-FCF7-49B0-83E3-63A262249DBF}" srcOrd="1" destOrd="0" presId="urn:microsoft.com/office/officeart/2005/8/layout/orgChart1"/>
    <dgm:cxn modelId="{71DE2D18-7521-449D-9BFE-7CBEDC471E35}" type="presParOf" srcId="{556AF5DF-FCF7-49B0-83E3-63A262249DBF}" destId="{C319517F-2B3D-43BC-8FDB-FCD0C0CA4FF9}" srcOrd="0" destOrd="0" presId="urn:microsoft.com/office/officeart/2005/8/layout/orgChart1"/>
    <dgm:cxn modelId="{3537FC3C-C7AD-4B19-9BEC-C8B1AC64CE19}" type="presParOf" srcId="{C319517F-2B3D-43BC-8FDB-FCD0C0CA4FF9}" destId="{805AD756-405F-4CDD-97AB-7C82E9BB2F50}" srcOrd="0" destOrd="0" presId="urn:microsoft.com/office/officeart/2005/8/layout/orgChart1"/>
    <dgm:cxn modelId="{BFDF859B-D5A6-4913-B9B6-5A0AF743D364}" type="presParOf" srcId="{C319517F-2B3D-43BC-8FDB-FCD0C0CA4FF9}" destId="{05D67693-12BF-4204-9CEC-A158A5FE3723}" srcOrd="1" destOrd="0" presId="urn:microsoft.com/office/officeart/2005/8/layout/orgChart1"/>
    <dgm:cxn modelId="{82FEE1E8-8A2F-4988-B7CC-9F51CD415491}" type="presParOf" srcId="{556AF5DF-FCF7-49B0-83E3-63A262249DBF}" destId="{36F60C60-4DA8-4480-9B29-8D326735CB92}" srcOrd="1" destOrd="0" presId="urn:microsoft.com/office/officeart/2005/8/layout/orgChart1"/>
    <dgm:cxn modelId="{C643EA6B-2918-429B-9372-E53F0A6204F2}" type="presParOf" srcId="{556AF5DF-FCF7-49B0-83E3-63A262249DBF}" destId="{270E34CB-BE63-445F-B06F-607D403F2D53}" srcOrd="2" destOrd="0" presId="urn:microsoft.com/office/officeart/2005/8/layout/orgChart1"/>
    <dgm:cxn modelId="{A7D15C2C-E3B5-40C0-9CDD-4B2EB8A0E8C7}" type="presParOf" srcId="{E4C4D451-7C86-4F9B-8AF9-958D59BB4C74}" destId="{73FB31B6-E220-4981-BB0E-7071E59A33EA}" srcOrd="2" destOrd="0" presId="urn:microsoft.com/office/officeart/2005/8/layout/orgChart1"/>
    <dgm:cxn modelId="{7D2B0F01-3BE3-4DF3-B3B9-8B5920B7BA26}" type="presParOf" srcId="{2FF0C2E9-6623-4380-807D-8897F16B40F9}" destId="{A29D5E9C-E01B-4A5D-9B8A-357828FD2C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378BDE-C05D-44B0-BF44-6DEFE6C0C0E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F39867D5-0A45-4684-BE1E-7945321D0398}" type="parTrans" cxnId="{1786E2A6-DB22-4783-8EFC-FC1D4900CDFB}">
      <dgm:prSet/>
      <dgm:spPr/>
      <dgm:t>
        <a:bodyPr/>
        <a:lstStyle/>
        <a:p>
          <a:pPr algn="r"/>
          <a:endParaRPr lang="en-US" sz="1200"/>
        </a:p>
      </dgm:t>
    </dgm:pt>
    <dgm:pt modelId="{E26B76E4-824B-4404-827F-D40DDE3A9996}">
      <dgm:prSet custT="1"/>
      <dgm:spPr/>
      <dgm:t>
        <a:bodyPr/>
        <a:lstStyle/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1. הפנסיה החודשית נופלת כולה במדרגת מס  35%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2. פנסיה חודשית נטו לאחר מס הכנסה – 7,150 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3. סה"כ משכורת + פנסיה נטו בחודש – 23,141 ₪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4. יכולה ליהנות מפטור על הפנסיה ,כך שהנטו יגדל בעוד כ- 500 ₪ ויהיה – 7,650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endParaRPr lang="he-IL" sz="1200" dirty="0" smtClean="0"/>
        </a:p>
        <a:p>
          <a:pPr algn="r" rtl="1">
            <a:lnSpc>
              <a:spcPct val="100000"/>
            </a:lnSpc>
            <a:spcAft>
              <a:spcPct val="0"/>
            </a:spcAft>
          </a:pPr>
          <a:r>
            <a:rPr lang="he-IL" sz="1200" dirty="0" smtClean="0"/>
            <a:t> </a:t>
          </a:r>
        </a:p>
        <a:p>
          <a:pPr algn="r" rtl="1">
            <a:lnSpc>
              <a:spcPct val="100000"/>
            </a:lnSpc>
            <a:spcAft>
              <a:spcPct val="0"/>
            </a:spcAft>
          </a:pPr>
          <a:endParaRPr lang="he-IL" sz="1200" dirty="0"/>
        </a:p>
      </dgm:t>
    </dgm:pt>
    <dgm:pt modelId="{1D9B9602-44BE-4769-9611-D6249A0423E9}" type="sibTrans" cxnId="{1786E2A6-DB22-4783-8EFC-FC1D4900CDFB}">
      <dgm:prSet/>
      <dgm:spPr/>
      <dgm:t>
        <a:bodyPr/>
        <a:lstStyle/>
        <a:p>
          <a:pPr algn="r"/>
          <a:endParaRPr lang="en-US" sz="1200"/>
        </a:p>
      </dgm:t>
    </dgm:pt>
    <dgm:pt modelId="{A13E2F93-8756-417C-AF89-056405B946A3}" type="pres">
      <dgm:prSet presAssocID="{88378BDE-C05D-44B0-BF44-6DEFE6C0C0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56EEE0-8EAB-41AB-81D0-44F4DE5D1A2B}" type="pres">
      <dgm:prSet presAssocID="{E26B76E4-824B-4404-827F-D40DDE3A9996}" presName="thickLine" presStyleLbl="alignNode1" presStyleIdx="0" presStyleCnt="1"/>
      <dgm:spPr>
        <a:ln>
          <a:solidFill>
            <a:srgbClr val="C00000"/>
          </a:solidFill>
        </a:ln>
      </dgm:spPr>
      <dgm:t>
        <a:bodyPr/>
        <a:lstStyle/>
        <a:p>
          <a:pPr rtl="1"/>
          <a:endParaRPr lang="he-IL"/>
        </a:p>
      </dgm:t>
    </dgm:pt>
    <dgm:pt modelId="{DD64CF4D-9BA6-47FD-A960-E5958176490C}" type="pres">
      <dgm:prSet presAssocID="{E26B76E4-824B-4404-827F-D40DDE3A9996}" presName="horz1" presStyleCnt="0"/>
      <dgm:spPr/>
    </dgm:pt>
    <dgm:pt modelId="{14F9E741-5E03-44B0-A3A2-9443A7DE9F94}" type="pres">
      <dgm:prSet presAssocID="{E26B76E4-824B-4404-827F-D40DDE3A9996}" presName="tx1" presStyleLbl="revTx" presStyleIdx="0" presStyleCnt="1" custScaleY="100098"/>
      <dgm:spPr/>
      <dgm:t>
        <a:bodyPr/>
        <a:lstStyle/>
        <a:p>
          <a:endParaRPr lang="en-US"/>
        </a:p>
      </dgm:t>
    </dgm:pt>
    <dgm:pt modelId="{604FB718-C699-4CD8-BBA8-8345DAF57A5B}" type="pres">
      <dgm:prSet presAssocID="{E26B76E4-824B-4404-827F-D40DDE3A9996}" presName="vert1" presStyleCnt="0"/>
      <dgm:spPr/>
    </dgm:pt>
  </dgm:ptLst>
  <dgm:cxnLst>
    <dgm:cxn modelId="{1786E2A6-DB22-4783-8EFC-FC1D4900CDFB}" srcId="{88378BDE-C05D-44B0-BF44-6DEFE6C0C0E6}" destId="{E26B76E4-824B-4404-827F-D40DDE3A9996}" srcOrd="0" destOrd="0" parTransId="{F39867D5-0A45-4684-BE1E-7945321D0398}" sibTransId="{1D9B9602-44BE-4769-9611-D6249A0423E9}"/>
    <dgm:cxn modelId="{B266A987-9783-4C8C-840B-1A3EA1127C83}" type="presOf" srcId="{E26B76E4-824B-4404-827F-D40DDE3A9996}" destId="{14F9E741-5E03-44B0-A3A2-9443A7DE9F94}" srcOrd="0" destOrd="0" presId="urn:microsoft.com/office/officeart/2008/layout/LinedList"/>
    <dgm:cxn modelId="{444DC383-96F6-4281-9FF4-3E51F07FD314}" type="presOf" srcId="{88378BDE-C05D-44B0-BF44-6DEFE6C0C0E6}" destId="{A13E2F93-8756-417C-AF89-056405B946A3}" srcOrd="0" destOrd="0" presId="urn:microsoft.com/office/officeart/2008/layout/LinedList"/>
    <dgm:cxn modelId="{E5C23DA0-CC9C-4E2E-8C52-AC805755200B}" type="presParOf" srcId="{A13E2F93-8756-417C-AF89-056405B946A3}" destId="{7456EEE0-8EAB-41AB-81D0-44F4DE5D1A2B}" srcOrd="0" destOrd="0" presId="urn:microsoft.com/office/officeart/2008/layout/LinedList"/>
    <dgm:cxn modelId="{3905AE46-DEA3-40B0-A0CA-1357DC142688}" type="presParOf" srcId="{A13E2F93-8756-417C-AF89-056405B946A3}" destId="{DD64CF4D-9BA6-47FD-A960-E5958176490C}" srcOrd="1" destOrd="0" presId="urn:microsoft.com/office/officeart/2008/layout/LinedList"/>
    <dgm:cxn modelId="{12E61FE2-8350-4571-B324-7B82BC4977BA}" type="presParOf" srcId="{DD64CF4D-9BA6-47FD-A960-E5958176490C}" destId="{14F9E741-5E03-44B0-A3A2-9443A7DE9F94}" srcOrd="0" destOrd="0" presId="urn:microsoft.com/office/officeart/2008/layout/LinedList"/>
    <dgm:cxn modelId="{878F146F-8EAF-468B-948F-09A8A2E4B0CA}" type="presParOf" srcId="{DD64CF4D-9BA6-47FD-A960-E5958176490C}" destId="{604FB718-C699-4CD8-BBA8-8345DAF57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9F8113-22B1-492E-862D-AA6330540185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pPr rtl="1"/>
          <a:endParaRPr lang="he-IL"/>
        </a:p>
      </dgm:t>
    </dgm:pt>
    <dgm:pt modelId="{F0C3836E-AE48-4714-BB10-5506B70DDD19}">
      <dgm:prSet phldrT="[טקסט]" custT="1"/>
      <dgm:spPr>
        <a:solidFill>
          <a:schemeClr val="bg2">
            <a:lumMod val="50000"/>
          </a:schemeClr>
        </a:solidFill>
        <a:ln w="3175">
          <a:solidFill>
            <a:schemeClr val="bg2">
              <a:lumMod val="25000"/>
            </a:schemeClr>
          </a:solidFill>
        </a:ln>
      </dgm:spPr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אם תתחיל לקבל פנסיה</a:t>
          </a:r>
          <a:endParaRPr lang="he-IL" sz="24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AA37254A-55ED-4FEF-8AED-DEB708514920}" type="parTrans" cxnId="{25BC21F4-7483-4A16-8CE6-AE48E7522918}">
      <dgm:prSet/>
      <dgm:spPr/>
      <dgm:t>
        <a:bodyPr/>
        <a:lstStyle/>
        <a:p>
          <a:pPr rtl="1"/>
          <a:endParaRPr lang="he-IL"/>
        </a:p>
      </dgm:t>
    </dgm:pt>
    <dgm:pt modelId="{D739490F-FC63-4D12-A8D9-65B4AF0A2C50}" type="sibTrans" cxnId="{25BC21F4-7483-4A16-8CE6-AE48E7522918}">
      <dgm:prSet/>
      <dgm:spPr/>
      <dgm:t>
        <a:bodyPr/>
        <a:lstStyle/>
        <a:p>
          <a:pPr rtl="1"/>
          <a:endParaRPr lang="he-IL"/>
        </a:p>
      </dgm:t>
    </dgm:pt>
    <dgm:pt modelId="{430468B3-54DE-435F-97FC-F569465FE220}">
      <dgm:prSet phldrT="[טקסט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תקבל בגיל 67 </a:t>
          </a:r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את הצבירה בקופה החדשה</a:t>
          </a:r>
          <a:endParaRPr lang="he-IL" sz="1600" b="1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14798C59-82B1-4753-A584-9B433F91BC95}" type="parTrans" cxnId="{B34CBFE4-BB6E-457E-8E21-A188B347F3CB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EB09FC7D-86A8-410B-B9B4-7ED9C877A97F}" type="sibTrans" cxnId="{B34CBFE4-BB6E-457E-8E21-A188B347F3CB}">
      <dgm:prSet/>
      <dgm:spPr/>
      <dgm:t>
        <a:bodyPr/>
        <a:lstStyle/>
        <a:p>
          <a:pPr rtl="1"/>
          <a:endParaRPr lang="he-IL"/>
        </a:p>
      </dgm:t>
    </dgm:pt>
    <dgm:pt modelId="{F62D04F6-1066-476A-B9F5-5DAA7EF72587}">
      <dgm:prSet phldrT="[טקסט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1"/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תקבל </a:t>
          </a:r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פנסיה</a:t>
          </a:r>
        </a:p>
        <a:p>
          <a:pPr rtl="1"/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</a:t>
          </a:r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חודשית עד גיל 67 </a:t>
          </a:r>
        </a:p>
      </dgm:t>
    </dgm:pt>
    <dgm:pt modelId="{73FE8577-D654-49FD-9311-57E57EF2BD12}" type="parTrans" cxnId="{2929F28D-DDCB-493B-A6CC-FAE119D1081D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90DE1E6-BB72-4280-9F79-45B6505412DB}" type="sibTrans" cxnId="{2929F28D-DDCB-493B-A6CC-FAE119D1081D}">
      <dgm:prSet/>
      <dgm:spPr/>
      <dgm:t>
        <a:bodyPr/>
        <a:lstStyle/>
        <a:p>
          <a:pPr rtl="1"/>
          <a:endParaRPr lang="he-IL"/>
        </a:p>
      </dgm:t>
    </dgm:pt>
    <dgm:pt modelId="{2C430174-EF01-4356-909F-3F5DF92FCF1D}">
      <dgm:prSet custT="1"/>
      <dgm:spPr>
        <a:solidFill>
          <a:schemeClr val="bg2">
            <a:lumMod val="50000"/>
          </a:schemeClr>
        </a:solidFill>
        <a:ln w="3175">
          <a:solidFill>
            <a:schemeClr val="bg2">
              <a:lumMod val="25000"/>
            </a:schemeClr>
          </a:solidFill>
        </a:ln>
      </dgm:spPr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660,000 = 11,000 </a:t>
          </a:r>
          <a:r>
            <a:rPr lang="en-US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60 </a:t>
          </a:r>
        </a:p>
        <a:p>
          <a:pPr rtl="1"/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– 429,000</a:t>
          </a:r>
          <a:r>
            <a:rPr lang="he-IL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</a:t>
          </a:r>
          <a:endParaRPr lang="he-IL" sz="16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EBD99B17-24D0-4698-A80A-351ED5D067D3}" type="parTrans" cxnId="{D0DD7B51-5AE7-43B0-93AF-5D52210EF34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E747094-0192-442C-AAF2-0AA68447D4EA}" type="sibTrans" cxnId="{D0DD7B51-5AE7-43B0-93AF-5D52210EF34E}">
      <dgm:prSet/>
      <dgm:spPr/>
      <dgm:t>
        <a:bodyPr/>
        <a:lstStyle/>
        <a:p>
          <a:pPr rtl="1"/>
          <a:endParaRPr lang="he-IL"/>
        </a:p>
      </dgm:t>
    </dgm:pt>
    <dgm:pt modelId="{DD18D930-808F-4C12-BEEF-E66817719E41}">
      <dgm:prSet custT="1"/>
      <dgm:spPr>
        <a:solidFill>
          <a:schemeClr val="bg2">
            <a:lumMod val="50000"/>
          </a:schemeClr>
        </a:solidFill>
        <a:ln w="3175">
          <a:solidFill>
            <a:schemeClr val="bg2">
              <a:lumMod val="25000"/>
            </a:schemeClr>
          </a:solidFill>
        </a:ln>
      </dgm:spPr>
      <dgm:t>
        <a:bodyPr/>
        <a:lstStyle/>
        <a:p>
          <a:pPr rtl="1"/>
          <a:r>
            <a:rPr lang="he-IL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246,000 = 60 </a:t>
          </a:r>
          <a:r>
            <a:rPr lang="en-US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6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4,100 </a:t>
          </a:r>
        </a:p>
        <a:p>
          <a:pPr rtl="1"/>
          <a:r>
            <a:rPr lang="he-IL" sz="16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228,000</a:t>
          </a:r>
          <a:endParaRPr lang="he-IL" sz="1600" b="1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gm:t>
    </dgm:pt>
    <dgm:pt modelId="{723B3807-7355-47E2-BE3D-78DA88DFA238}" type="parTrans" cxnId="{A777F9FA-079F-4589-B4C3-4C68D9BA2DFF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EFCAE61C-8A0C-4439-96B6-65280CCBF3D1}" type="sibTrans" cxnId="{A777F9FA-079F-4589-B4C3-4C68D9BA2DFF}">
      <dgm:prSet/>
      <dgm:spPr/>
      <dgm:t>
        <a:bodyPr/>
        <a:lstStyle/>
        <a:p>
          <a:pPr rtl="1"/>
          <a:endParaRPr lang="he-IL"/>
        </a:p>
      </dgm:t>
    </dgm:pt>
    <dgm:pt modelId="{EE50BEEF-9C80-410A-976D-E7543BCA74EF}" type="pres">
      <dgm:prSet presAssocID="{179F8113-22B1-492E-862D-AA6330540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FF0C2E9-6623-4380-807D-8897F16B40F9}" type="pres">
      <dgm:prSet presAssocID="{F0C3836E-AE48-4714-BB10-5506B70DDD19}" presName="hierRoot1" presStyleCnt="0">
        <dgm:presLayoutVars>
          <dgm:hierBranch val="init"/>
        </dgm:presLayoutVars>
      </dgm:prSet>
      <dgm:spPr/>
    </dgm:pt>
    <dgm:pt modelId="{06E8E014-58B4-4298-AE1A-866956EBCBBD}" type="pres">
      <dgm:prSet presAssocID="{F0C3836E-AE48-4714-BB10-5506B70DDD19}" presName="rootComposite1" presStyleCnt="0"/>
      <dgm:spPr/>
    </dgm:pt>
    <dgm:pt modelId="{092CB705-5AB0-4B5C-908C-F3B45C308AF4}" type="pres">
      <dgm:prSet presAssocID="{F0C3836E-AE48-4714-BB10-5506B70DDD19}" presName="rootText1" presStyleLbl="node0" presStyleIdx="0" presStyleCnt="1" custScaleX="327872" custScaleY="8755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ECE3E1EF-01DB-4E7B-BF6D-00FF13CACA36}" type="pres">
      <dgm:prSet presAssocID="{F0C3836E-AE48-4714-BB10-5506B70DDD19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6C9B9E78-FFE0-453B-82C6-910B267AF402}" type="pres">
      <dgm:prSet presAssocID="{F0C3836E-AE48-4714-BB10-5506B70DDD19}" presName="hierChild2" presStyleCnt="0"/>
      <dgm:spPr/>
    </dgm:pt>
    <dgm:pt modelId="{52FD39A8-A336-4B25-9937-3352EA16D2EE}" type="pres">
      <dgm:prSet presAssocID="{14798C59-82B1-4753-A584-9B433F91BC95}" presName="Name37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6FEEADD9-074E-4556-845C-865BAB06EF30}" type="pres">
      <dgm:prSet presAssocID="{430468B3-54DE-435F-97FC-F569465FE220}" presName="hierRoot2" presStyleCnt="0">
        <dgm:presLayoutVars>
          <dgm:hierBranch val="init"/>
        </dgm:presLayoutVars>
      </dgm:prSet>
      <dgm:spPr/>
    </dgm:pt>
    <dgm:pt modelId="{898C30BD-83B2-40D5-BD67-545B9759A06B}" type="pres">
      <dgm:prSet presAssocID="{430468B3-54DE-435F-97FC-F569465FE220}" presName="rootComposite" presStyleCnt="0"/>
      <dgm:spPr/>
    </dgm:pt>
    <dgm:pt modelId="{E1E10EAE-6648-41DC-9FB8-1F5550AC5A5D}" type="pres">
      <dgm:prSet presAssocID="{430468B3-54DE-435F-97FC-F569465FE220}" presName="rootText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8E2CC07B-3F61-4556-8083-FAD8A94BC68D}" type="pres">
      <dgm:prSet presAssocID="{430468B3-54DE-435F-97FC-F569465FE220}" presName="rootConnector" presStyleLbl="node2" presStyleIdx="0" presStyleCnt="2"/>
      <dgm:spPr/>
      <dgm:t>
        <a:bodyPr/>
        <a:lstStyle/>
        <a:p>
          <a:pPr rtl="1"/>
          <a:endParaRPr lang="he-IL"/>
        </a:p>
      </dgm:t>
    </dgm:pt>
    <dgm:pt modelId="{AD607FDB-B9C3-4FCA-8DA2-75B7C31CBCCE}" type="pres">
      <dgm:prSet presAssocID="{430468B3-54DE-435F-97FC-F569465FE220}" presName="hierChild4" presStyleCnt="0"/>
      <dgm:spPr/>
    </dgm:pt>
    <dgm:pt modelId="{D699537C-662D-4926-BD3B-3BE82FC24C05}" type="pres">
      <dgm:prSet presAssocID="{723B3807-7355-47E2-BE3D-78DA88DFA238}" presName="Name37" presStyleLbl="parChTrans1D3" presStyleIdx="0" presStyleCnt="2"/>
      <dgm:spPr/>
      <dgm:t>
        <a:bodyPr/>
        <a:lstStyle/>
        <a:p>
          <a:pPr rtl="1"/>
          <a:endParaRPr lang="he-IL"/>
        </a:p>
      </dgm:t>
    </dgm:pt>
    <dgm:pt modelId="{A974DDE7-9FB1-4EDA-BC3C-7A0A9575F149}" type="pres">
      <dgm:prSet presAssocID="{DD18D930-808F-4C12-BEEF-E66817719E41}" presName="hierRoot2" presStyleCnt="0">
        <dgm:presLayoutVars>
          <dgm:hierBranch val="init"/>
        </dgm:presLayoutVars>
      </dgm:prSet>
      <dgm:spPr/>
    </dgm:pt>
    <dgm:pt modelId="{0B39B86C-0C8D-42D9-BDF7-7DF0A3740715}" type="pres">
      <dgm:prSet presAssocID="{DD18D930-808F-4C12-BEEF-E66817719E41}" presName="rootComposite" presStyleCnt="0"/>
      <dgm:spPr/>
    </dgm:pt>
    <dgm:pt modelId="{AA348ECC-DB34-43D1-87C2-5DA1CD94017D}" type="pres">
      <dgm:prSet presAssocID="{DD18D930-808F-4C12-BEEF-E66817719E41}" presName="rootText" presStyleLbl="node3" presStyleIdx="0" presStyleCnt="2" custScaleX="111021" custLinFactNeighborY="206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AF170C2F-39E0-4922-AD82-1EC385DA7DCB}" type="pres">
      <dgm:prSet presAssocID="{DD18D930-808F-4C12-BEEF-E66817719E41}" presName="rootConnector" presStyleLbl="node3" presStyleIdx="0" presStyleCnt="2"/>
      <dgm:spPr/>
      <dgm:t>
        <a:bodyPr/>
        <a:lstStyle/>
        <a:p>
          <a:pPr rtl="1"/>
          <a:endParaRPr lang="he-IL"/>
        </a:p>
      </dgm:t>
    </dgm:pt>
    <dgm:pt modelId="{2DF7FA62-8CF7-48E0-BAC3-A133720834E3}" type="pres">
      <dgm:prSet presAssocID="{DD18D930-808F-4C12-BEEF-E66817719E41}" presName="hierChild4" presStyleCnt="0"/>
      <dgm:spPr/>
    </dgm:pt>
    <dgm:pt modelId="{7D438DEC-25C2-40A2-A85D-A474B9B95F6C}" type="pres">
      <dgm:prSet presAssocID="{DD18D930-808F-4C12-BEEF-E66817719E41}" presName="hierChild5" presStyleCnt="0"/>
      <dgm:spPr/>
    </dgm:pt>
    <dgm:pt modelId="{64092E52-3113-492F-9C15-0FEE6DA2718F}" type="pres">
      <dgm:prSet presAssocID="{430468B3-54DE-435F-97FC-F569465FE220}" presName="hierChild5" presStyleCnt="0"/>
      <dgm:spPr/>
    </dgm:pt>
    <dgm:pt modelId="{B1A3475E-7A9E-44A2-8F55-2C9A00159342}" type="pres">
      <dgm:prSet presAssocID="{73FE8577-D654-49FD-9311-57E57EF2BD12}" presName="Name37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E4C4D451-7C86-4F9B-8AF9-958D59BB4C74}" type="pres">
      <dgm:prSet presAssocID="{F62D04F6-1066-476A-B9F5-5DAA7EF72587}" presName="hierRoot2" presStyleCnt="0">
        <dgm:presLayoutVars>
          <dgm:hierBranch val="init"/>
        </dgm:presLayoutVars>
      </dgm:prSet>
      <dgm:spPr/>
    </dgm:pt>
    <dgm:pt modelId="{9872DFDC-CC65-4498-A4DC-60F2C343F9B8}" type="pres">
      <dgm:prSet presAssocID="{F62D04F6-1066-476A-B9F5-5DAA7EF72587}" presName="rootComposite" presStyleCnt="0"/>
      <dgm:spPr/>
    </dgm:pt>
    <dgm:pt modelId="{25417EBB-5294-4CE1-A884-19A62C5EE784}" type="pres">
      <dgm:prSet presAssocID="{F62D04F6-1066-476A-B9F5-5DAA7EF72587}" presName="rootText" presStyleLbl="node2" presStyleIdx="1" presStyleCnt="2" custLinFactNeighborX="31185" custLinFactNeighborY="11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CDEA8A60-332B-41E8-8729-B61EFD8A523F}" type="pres">
      <dgm:prSet presAssocID="{F62D04F6-1066-476A-B9F5-5DAA7EF72587}" presName="rootConnector" presStyleLbl="node2" presStyleIdx="1" presStyleCnt="2"/>
      <dgm:spPr/>
      <dgm:t>
        <a:bodyPr/>
        <a:lstStyle/>
        <a:p>
          <a:pPr rtl="1"/>
          <a:endParaRPr lang="he-IL"/>
        </a:p>
      </dgm:t>
    </dgm:pt>
    <dgm:pt modelId="{A003317A-43EB-4BF8-812B-1A4FB41B4CB0}" type="pres">
      <dgm:prSet presAssocID="{F62D04F6-1066-476A-B9F5-5DAA7EF72587}" presName="hierChild4" presStyleCnt="0"/>
      <dgm:spPr/>
    </dgm:pt>
    <dgm:pt modelId="{CF2837AF-95E1-4307-AACD-ADD6CE9C0724}" type="pres">
      <dgm:prSet presAssocID="{EBD99B17-24D0-4698-A80A-351ED5D067D3}" presName="Name37" presStyleLbl="parChTrans1D3" presStyleIdx="1" presStyleCnt="2"/>
      <dgm:spPr/>
      <dgm:t>
        <a:bodyPr/>
        <a:lstStyle/>
        <a:p>
          <a:pPr rtl="1"/>
          <a:endParaRPr lang="he-IL"/>
        </a:p>
      </dgm:t>
    </dgm:pt>
    <dgm:pt modelId="{556AF5DF-FCF7-49B0-83E3-63A262249DBF}" type="pres">
      <dgm:prSet presAssocID="{2C430174-EF01-4356-909F-3F5DF92FCF1D}" presName="hierRoot2" presStyleCnt="0">
        <dgm:presLayoutVars>
          <dgm:hierBranch val="init"/>
        </dgm:presLayoutVars>
      </dgm:prSet>
      <dgm:spPr/>
    </dgm:pt>
    <dgm:pt modelId="{C319517F-2B3D-43BC-8FDB-FCD0C0CA4FF9}" type="pres">
      <dgm:prSet presAssocID="{2C430174-EF01-4356-909F-3F5DF92FCF1D}" presName="rootComposite" presStyleCnt="0"/>
      <dgm:spPr/>
    </dgm:pt>
    <dgm:pt modelId="{805AD756-405F-4CDD-97AB-7C82E9BB2F50}" type="pres">
      <dgm:prSet presAssocID="{2C430174-EF01-4356-909F-3F5DF92FCF1D}" presName="rootText" presStyleLbl="node3" presStyleIdx="1" presStyleCnt="2" custScaleX="111021" custLinFactNeighborX="30629" custLinFactNeighborY="206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he-IL"/>
        </a:p>
      </dgm:t>
    </dgm:pt>
    <dgm:pt modelId="{05D67693-12BF-4204-9CEC-A158A5FE3723}" type="pres">
      <dgm:prSet presAssocID="{2C430174-EF01-4356-909F-3F5DF92FCF1D}" presName="rootConnector" presStyleLbl="node3" presStyleIdx="1" presStyleCnt="2"/>
      <dgm:spPr/>
      <dgm:t>
        <a:bodyPr/>
        <a:lstStyle/>
        <a:p>
          <a:pPr rtl="1"/>
          <a:endParaRPr lang="he-IL"/>
        </a:p>
      </dgm:t>
    </dgm:pt>
    <dgm:pt modelId="{36F60C60-4DA8-4480-9B29-8D326735CB92}" type="pres">
      <dgm:prSet presAssocID="{2C430174-EF01-4356-909F-3F5DF92FCF1D}" presName="hierChild4" presStyleCnt="0"/>
      <dgm:spPr/>
    </dgm:pt>
    <dgm:pt modelId="{270E34CB-BE63-445F-B06F-607D403F2D53}" type="pres">
      <dgm:prSet presAssocID="{2C430174-EF01-4356-909F-3F5DF92FCF1D}" presName="hierChild5" presStyleCnt="0"/>
      <dgm:spPr/>
    </dgm:pt>
    <dgm:pt modelId="{73FB31B6-E220-4981-BB0E-7071E59A33EA}" type="pres">
      <dgm:prSet presAssocID="{F62D04F6-1066-476A-B9F5-5DAA7EF72587}" presName="hierChild5" presStyleCnt="0"/>
      <dgm:spPr/>
    </dgm:pt>
    <dgm:pt modelId="{A29D5E9C-E01B-4A5D-9B8A-357828FD2CA1}" type="pres">
      <dgm:prSet presAssocID="{F0C3836E-AE48-4714-BB10-5506B70DDD19}" presName="hierChild3" presStyleCnt="0"/>
      <dgm:spPr/>
    </dgm:pt>
  </dgm:ptLst>
  <dgm:cxnLst>
    <dgm:cxn modelId="{5070AE27-286C-41CF-82E8-F449B867850B}" type="presOf" srcId="{73FE8577-D654-49FD-9311-57E57EF2BD12}" destId="{B1A3475E-7A9E-44A2-8F55-2C9A00159342}" srcOrd="0" destOrd="0" presId="urn:microsoft.com/office/officeart/2005/8/layout/orgChart1"/>
    <dgm:cxn modelId="{AADE35BE-4D1B-4EF8-A96C-B29DD735E42E}" type="presOf" srcId="{EBD99B17-24D0-4698-A80A-351ED5D067D3}" destId="{CF2837AF-95E1-4307-AACD-ADD6CE9C0724}" srcOrd="0" destOrd="0" presId="urn:microsoft.com/office/officeart/2005/8/layout/orgChart1"/>
    <dgm:cxn modelId="{FCB7EDD1-09C0-4B9A-81AE-2E150E2D1973}" type="presOf" srcId="{430468B3-54DE-435F-97FC-F569465FE220}" destId="{E1E10EAE-6648-41DC-9FB8-1F5550AC5A5D}" srcOrd="0" destOrd="0" presId="urn:microsoft.com/office/officeart/2005/8/layout/orgChart1"/>
    <dgm:cxn modelId="{7A26B828-FBB2-43E8-8462-C88553F90ADD}" type="presOf" srcId="{F0C3836E-AE48-4714-BB10-5506B70DDD19}" destId="{092CB705-5AB0-4B5C-908C-F3B45C308AF4}" srcOrd="0" destOrd="0" presId="urn:microsoft.com/office/officeart/2005/8/layout/orgChart1"/>
    <dgm:cxn modelId="{B34CBFE4-BB6E-457E-8E21-A188B347F3CB}" srcId="{F0C3836E-AE48-4714-BB10-5506B70DDD19}" destId="{430468B3-54DE-435F-97FC-F569465FE220}" srcOrd="0" destOrd="0" parTransId="{14798C59-82B1-4753-A584-9B433F91BC95}" sibTransId="{EB09FC7D-86A8-410B-B9B4-7ED9C877A97F}"/>
    <dgm:cxn modelId="{4CA9E755-178D-44D2-9CC9-AD738517BAB9}" type="presOf" srcId="{430468B3-54DE-435F-97FC-F569465FE220}" destId="{8E2CC07B-3F61-4556-8083-FAD8A94BC68D}" srcOrd="1" destOrd="0" presId="urn:microsoft.com/office/officeart/2005/8/layout/orgChart1"/>
    <dgm:cxn modelId="{5959D9F5-E208-4416-A1AB-FE2B11A2D161}" type="presOf" srcId="{723B3807-7355-47E2-BE3D-78DA88DFA238}" destId="{D699537C-662D-4926-BD3B-3BE82FC24C05}" srcOrd="0" destOrd="0" presId="urn:microsoft.com/office/officeart/2005/8/layout/orgChart1"/>
    <dgm:cxn modelId="{F8234839-C91F-4DA2-8E32-A06871C5351F}" type="presOf" srcId="{DD18D930-808F-4C12-BEEF-E66817719E41}" destId="{AF170C2F-39E0-4922-AD82-1EC385DA7DCB}" srcOrd="1" destOrd="0" presId="urn:microsoft.com/office/officeart/2005/8/layout/orgChart1"/>
    <dgm:cxn modelId="{0334548B-8075-412B-AC59-84A2A2F57937}" type="presOf" srcId="{179F8113-22B1-492E-862D-AA6330540185}" destId="{EE50BEEF-9C80-410A-976D-E7543BCA74EF}" srcOrd="0" destOrd="0" presId="urn:microsoft.com/office/officeart/2005/8/layout/orgChart1"/>
    <dgm:cxn modelId="{AF1DBC1F-38ED-4550-8D1D-2BEAD0556CC1}" type="presOf" srcId="{DD18D930-808F-4C12-BEEF-E66817719E41}" destId="{AA348ECC-DB34-43D1-87C2-5DA1CD94017D}" srcOrd="0" destOrd="0" presId="urn:microsoft.com/office/officeart/2005/8/layout/orgChart1"/>
    <dgm:cxn modelId="{E30E2ADB-4F75-497A-9512-82CE29826DFB}" type="presOf" srcId="{2C430174-EF01-4356-909F-3F5DF92FCF1D}" destId="{805AD756-405F-4CDD-97AB-7C82E9BB2F50}" srcOrd="0" destOrd="0" presId="urn:microsoft.com/office/officeart/2005/8/layout/orgChart1"/>
    <dgm:cxn modelId="{25BC21F4-7483-4A16-8CE6-AE48E7522918}" srcId="{179F8113-22B1-492E-862D-AA6330540185}" destId="{F0C3836E-AE48-4714-BB10-5506B70DDD19}" srcOrd="0" destOrd="0" parTransId="{AA37254A-55ED-4FEF-8AED-DEB708514920}" sibTransId="{D739490F-FC63-4D12-A8D9-65B4AF0A2C50}"/>
    <dgm:cxn modelId="{CDFB51FC-E6B3-4B36-BB1F-01298CDB8768}" type="presOf" srcId="{F62D04F6-1066-476A-B9F5-5DAA7EF72587}" destId="{25417EBB-5294-4CE1-A884-19A62C5EE784}" srcOrd="0" destOrd="0" presId="urn:microsoft.com/office/officeart/2005/8/layout/orgChart1"/>
    <dgm:cxn modelId="{B352653F-A844-458E-B113-D377600507E5}" type="presOf" srcId="{14798C59-82B1-4753-A584-9B433F91BC95}" destId="{52FD39A8-A336-4B25-9937-3352EA16D2EE}" srcOrd="0" destOrd="0" presId="urn:microsoft.com/office/officeart/2005/8/layout/orgChart1"/>
    <dgm:cxn modelId="{691A0CBA-B54D-494E-83CF-EFE1458F9488}" type="presOf" srcId="{F62D04F6-1066-476A-B9F5-5DAA7EF72587}" destId="{CDEA8A60-332B-41E8-8729-B61EFD8A523F}" srcOrd="1" destOrd="0" presId="urn:microsoft.com/office/officeart/2005/8/layout/orgChart1"/>
    <dgm:cxn modelId="{2929F28D-DDCB-493B-A6CC-FAE119D1081D}" srcId="{F0C3836E-AE48-4714-BB10-5506B70DDD19}" destId="{F62D04F6-1066-476A-B9F5-5DAA7EF72587}" srcOrd="1" destOrd="0" parTransId="{73FE8577-D654-49FD-9311-57E57EF2BD12}" sibTransId="{F90DE1E6-BB72-4280-9F79-45B6505412DB}"/>
    <dgm:cxn modelId="{A777F9FA-079F-4589-B4C3-4C68D9BA2DFF}" srcId="{430468B3-54DE-435F-97FC-F569465FE220}" destId="{DD18D930-808F-4C12-BEEF-E66817719E41}" srcOrd="0" destOrd="0" parTransId="{723B3807-7355-47E2-BE3D-78DA88DFA238}" sibTransId="{EFCAE61C-8A0C-4439-96B6-65280CCBF3D1}"/>
    <dgm:cxn modelId="{2B51CACF-BF30-4399-AA27-77195FC26D34}" type="presOf" srcId="{2C430174-EF01-4356-909F-3F5DF92FCF1D}" destId="{05D67693-12BF-4204-9CEC-A158A5FE3723}" srcOrd="1" destOrd="0" presId="urn:microsoft.com/office/officeart/2005/8/layout/orgChart1"/>
    <dgm:cxn modelId="{D0DD7B51-5AE7-43B0-93AF-5D52210EF34E}" srcId="{F62D04F6-1066-476A-B9F5-5DAA7EF72587}" destId="{2C430174-EF01-4356-909F-3F5DF92FCF1D}" srcOrd="0" destOrd="0" parTransId="{EBD99B17-24D0-4698-A80A-351ED5D067D3}" sibTransId="{FE747094-0192-442C-AAF2-0AA68447D4EA}"/>
    <dgm:cxn modelId="{5FCAC44A-CC9F-4A31-8613-6B9BFDC15465}" type="presOf" srcId="{F0C3836E-AE48-4714-BB10-5506B70DDD19}" destId="{ECE3E1EF-01DB-4E7B-BF6D-00FF13CACA36}" srcOrd="1" destOrd="0" presId="urn:microsoft.com/office/officeart/2005/8/layout/orgChart1"/>
    <dgm:cxn modelId="{541E465B-B944-44CB-A011-CDB177322C09}" type="presParOf" srcId="{EE50BEEF-9C80-410A-976D-E7543BCA74EF}" destId="{2FF0C2E9-6623-4380-807D-8897F16B40F9}" srcOrd="0" destOrd="0" presId="urn:microsoft.com/office/officeart/2005/8/layout/orgChart1"/>
    <dgm:cxn modelId="{9E2CCBCA-9BBF-4EC9-8335-AB022F745382}" type="presParOf" srcId="{2FF0C2E9-6623-4380-807D-8897F16B40F9}" destId="{06E8E014-58B4-4298-AE1A-866956EBCBBD}" srcOrd="0" destOrd="0" presId="urn:microsoft.com/office/officeart/2005/8/layout/orgChart1"/>
    <dgm:cxn modelId="{4E4837A9-50F8-412C-8BD1-3172A9E887AA}" type="presParOf" srcId="{06E8E014-58B4-4298-AE1A-866956EBCBBD}" destId="{092CB705-5AB0-4B5C-908C-F3B45C308AF4}" srcOrd="0" destOrd="0" presId="urn:microsoft.com/office/officeart/2005/8/layout/orgChart1"/>
    <dgm:cxn modelId="{7FE48870-40D6-4D03-AC24-E0DF1F59E814}" type="presParOf" srcId="{06E8E014-58B4-4298-AE1A-866956EBCBBD}" destId="{ECE3E1EF-01DB-4E7B-BF6D-00FF13CACA36}" srcOrd="1" destOrd="0" presId="urn:microsoft.com/office/officeart/2005/8/layout/orgChart1"/>
    <dgm:cxn modelId="{3867ED20-CAB5-4FAA-8FAE-0AD7F549294B}" type="presParOf" srcId="{2FF0C2E9-6623-4380-807D-8897F16B40F9}" destId="{6C9B9E78-FFE0-453B-82C6-910B267AF402}" srcOrd="1" destOrd="0" presId="urn:microsoft.com/office/officeart/2005/8/layout/orgChart1"/>
    <dgm:cxn modelId="{70387296-6A13-47F6-B6C7-1C939A46F244}" type="presParOf" srcId="{6C9B9E78-FFE0-453B-82C6-910B267AF402}" destId="{52FD39A8-A336-4B25-9937-3352EA16D2EE}" srcOrd="0" destOrd="0" presId="urn:microsoft.com/office/officeart/2005/8/layout/orgChart1"/>
    <dgm:cxn modelId="{4CF89341-D290-4E4C-8DA7-9AAF28DBB333}" type="presParOf" srcId="{6C9B9E78-FFE0-453B-82C6-910B267AF402}" destId="{6FEEADD9-074E-4556-845C-865BAB06EF30}" srcOrd="1" destOrd="0" presId="urn:microsoft.com/office/officeart/2005/8/layout/orgChart1"/>
    <dgm:cxn modelId="{5A7F4E24-41A1-4427-8F15-899099891488}" type="presParOf" srcId="{6FEEADD9-074E-4556-845C-865BAB06EF30}" destId="{898C30BD-83B2-40D5-BD67-545B9759A06B}" srcOrd="0" destOrd="0" presId="urn:microsoft.com/office/officeart/2005/8/layout/orgChart1"/>
    <dgm:cxn modelId="{03B5D78E-9485-48A1-B980-2DCD9FD39872}" type="presParOf" srcId="{898C30BD-83B2-40D5-BD67-545B9759A06B}" destId="{E1E10EAE-6648-41DC-9FB8-1F5550AC5A5D}" srcOrd="0" destOrd="0" presId="urn:microsoft.com/office/officeart/2005/8/layout/orgChart1"/>
    <dgm:cxn modelId="{E0FA4DDB-31BC-4BFE-8CDF-602D14698902}" type="presParOf" srcId="{898C30BD-83B2-40D5-BD67-545B9759A06B}" destId="{8E2CC07B-3F61-4556-8083-FAD8A94BC68D}" srcOrd="1" destOrd="0" presId="urn:microsoft.com/office/officeart/2005/8/layout/orgChart1"/>
    <dgm:cxn modelId="{4FA578BD-5924-4070-92B2-BECE7683C3DB}" type="presParOf" srcId="{6FEEADD9-074E-4556-845C-865BAB06EF30}" destId="{AD607FDB-B9C3-4FCA-8DA2-75B7C31CBCCE}" srcOrd="1" destOrd="0" presId="urn:microsoft.com/office/officeart/2005/8/layout/orgChart1"/>
    <dgm:cxn modelId="{F7B12820-6D29-4CAE-AC65-6D6593345BFB}" type="presParOf" srcId="{AD607FDB-B9C3-4FCA-8DA2-75B7C31CBCCE}" destId="{D699537C-662D-4926-BD3B-3BE82FC24C05}" srcOrd="0" destOrd="0" presId="urn:microsoft.com/office/officeart/2005/8/layout/orgChart1"/>
    <dgm:cxn modelId="{6FF0E90F-1212-41B5-A8BF-224F7FAA578B}" type="presParOf" srcId="{AD607FDB-B9C3-4FCA-8DA2-75B7C31CBCCE}" destId="{A974DDE7-9FB1-4EDA-BC3C-7A0A9575F149}" srcOrd="1" destOrd="0" presId="urn:microsoft.com/office/officeart/2005/8/layout/orgChart1"/>
    <dgm:cxn modelId="{FCCC4533-E9BB-4DCE-9814-E44C6D884E02}" type="presParOf" srcId="{A974DDE7-9FB1-4EDA-BC3C-7A0A9575F149}" destId="{0B39B86C-0C8D-42D9-BDF7-7DF0A3740715}" srcOrd="0" destOrd="0" presId="urn:microsoft.com/office/officeart/2005/8/layout/orgChart1"/>
    <dgm:cxn modelId="{4A16EFD2-DADF-42E5-B31D-4DBC6886D230}" type="presParOf" srcId="{0B39B86C-0C8D-42D9-BDF7-7DF0A3740715}" destId="{AA348ECC-DB34-43D1-87C2-5DA1CD94017D}" srcOrd="0" destOrd="0" presId="urn:microsoft.com/office/officeart/2005/8/layout/orgChart1"/>
    <dgm:cxn modelId="{F43AECA0-8FBA-4785-AF1E-805B2208D0C4}" type="presParOf" srcId="{0B39B86C-0C8D-42D9-BDF7-7DF0A3740715}" destId="{AF170C2F-39E0-4922-AD82-1EC385DA7DCB}" srcOrd="1" destOrd="0" presId="urn:microsoft.com/office/officeart/2005/8/layout/orgChart1"/>
    <dgm:cxn modelId="{14446039-069A-449A-9D02-2337AAFF70CD}" type="presParOf" srcId="{A974DDE7-9FB1-4EDA-BC3C-7A0A9575F149}" destId="{2DF7FA62-8CF7-48E0-BAC3-A133720834E3}" srcOrd="1" destOrd="0" presId="urn:microsoft.com/office/officeart/2005/8/layout/orgChart1"/>
    <dgm:cxn modelId="{0C98BC7C-5872-4774-AF85-B4A4B9A18934}" type="presParOf" srcId="{A974DDE7-9FB1-4EDA-BC3C-7A0A9575F149}" destId="{7D438DEC-25C2-40A2-A85D-A474B9B95F6C}" srcOrd="2" destOrd="0" presId="urn:microsoft.com/office/officeart/2005/8/layout/orgChart1"/>
    <dgm:cxn modelId="{5C1E78D8-B046-41D9-BFAC-89A526C4043D}" type="presParOf" srcId="{6FEEADD9-074E-4556-845C-865BAB06EF30}" destId="{64092E52-3113-492F-9C15-0FEE6DA2718F}" srcOrd="2" destOrd="0" presId="urn:microsoft.com/office/officeart/2005/8/layout/orgChart1"/>
    <dgm:cxn modelId="{9734E48B-ED63-496C-ACBA-0492886C9CF0}" type="presParOf" srcId="{6C9B9E78-FFE0-453B-82C6-910B267AF402}" destId="{B1A3475E-7A9E-44A2-8F55-2C9A00159342}" srcOrd="2" destOrd="0" presId="urn:microsoft.com/office/officeart/2005/8/layout/orgChart1"/>
    <dgm:cxn modelId="{106777C9-CA24-4ABB-93A9-D04C40B25116}" type="presParOf" srcId="{6C9B9E78-FFE0-453B-82C6-910B267AF402}" destId="{E4C4D451-7C86-4F9B-8AF9-958D59BB4C74}" srcOrd="3" destOrd="0" presId="urn:microsoft.com/office/officeart/2005/8/layout/orgChart1"/>
    <dgm:cxn modelId="{CE77B2F1-DBE5-4B67-AA5F-FA97758F00B5}" type="presParOf" srcId="{E4C4D451-7C86-4F9B-8AF9-958D59BB4C74}" destId="{9872DFDC-CC65-4498-A4DC-60F2C343F9B8}" srcOrd="0" destOrd="0" presId="urn:microsoft.com/office/officeart/2005/8/layout/orgChart1"/>
    <dgm:cxn modelId="{6025A8FA-ED00-4CFC-B710-AB57E906FD26}" type="presParOf" srcId="{9872DFDC-CC65-4498-A4DC-60F2C343F9B8}" destId="{25417EBB-5294-4CE1-A884-19A62C5EE784}" srcOrd="0" destOrd="0" presId="urn:microsoft.com/office/officeart/2005/8/layout/orgChart1"/>
    <dgm:cxn modelId="{19645598-79D4-4DB1-B44C-08BCCDC6DB81}" type="presParOf" srcId="{9872DFDC-CC65-4498-A4DC-60F2C343F9B8}" destId="{CDEA8A60-332B-41E8-8729-B61EFD8A523F}" srcOrd="1" destOrd="0" presId="urn:microsoft.com/office/officeart/2005/8/layout/orgChart1"/>
    <dgm:cxn modelId="{8B415FCB-CAE8-42F0-81CE-7BBFEE0ACB02}" type="presParOf" srcId="{E4C4D451-7C86-4F9B-8AF9-958D59BB4C74}" destId="{A003317A-43EB-4BF8-812B-1A4FB41B4CB0}" srcOrd="1" destOrd="0" presId="urn:microsoft.com/office/officeart/2005/8/layout/orgChart1"/>
    <dgm:cxn modelId="{85536DAA-3E9E-4BE8-8EEC-C87673DEBB9B}" type="presParOf" srcId="{A003317A-43EB-4BF8-812B-1A4FB41B4CB0}" destId="{CF2837AF-95E1-4307-AACD-ADD6CE9C0724}" srcOrd="0" destOrd="0" presId="urn:microsoft.com/office/officeart/2005/8/layout/orgChart1"/>
    <dgm:cxn modelId="{D5EE1B8E-9183-4F6A-86D5-7538E3BDA7BD}" type="presParOf" srcId="{A003317A-43EB-4BF8-812B-1A4FB41B4CB0}" destId="{556AF5DF-FCF7-49B0-83E3-63A262249DBF}" srcOrd="1" destOrd="0" presId="urn:microsoft.com/office/officeart/2005/8/layout/orgChart1"/>
    <dgm:cxn modelId="{71DE2D18-7521-449D-9BFE-7CBEDC471E35}" type="presParOf" srcId="{556AF5DF-FCF7-49B0-83E3-63A262249DBF}" destId="{C319517F-2B3D-43BC-8FDB-FCD0C0CA4FF9}" srcOrd="0" destOrd="0" presId="urn:microsoft.com/office/officeart/2005/8/layout/orgChart1"/>
    <dgm:cxn modelId="{3537FC3C-C7AD-4B19-9BEC-C8B1AC64CE19}" type="presParOf" srcId="{C319517F-2B3D-43BC-8FDB-FCD0C0CA4FF9}" destId="{805AD756-405F-4CDD-97AB-7C82E9BB2F50}" srcOrd="0" destOrd="0" presId="urn:microsoft.com/office/officeart/2005/8/layout/orgChart1"/>
    <dgm:cxn modelId="{BFDF859B-D5A6-4913-B9B6-5A0AF743D364}" type="presParOf" srcId="{C319517F-2B3D-43BC-8FDB-FCD0C0CA4FF9}" destId="{05D67693-12BF-4204-9CEC-A158A5FE3723}" srcOrd="1" destOrd="0" presId="urn:microsoft.com/office/officeart/2005/8/layout/orgChart1"/>
    <dgm:cxn modelId="{82FEE1E8-8A2F-4988-B7CC-9F51CD415491}" type="presParOf" srcId="{556AF5DF-FCF7-49B0-83E3-63A262249DBF}" destId="{36F60C60-4DA8-4480-9B29-8D326735CB92}" srcOrd="1" destOrd="0" presId="urn:microsoft.com/office/officeart/2005/8/layout/orgChart1"/>
    <dgm:cxn modelId="{C643EA6B-2918-429B-9372-E53F0A6204F2}" type="presParOf" srcId="{556AF5DF-FCF7-49B0-83E3-63A262249DBF}" destId="{270E34CB-BE63-445F-B06F-607D403F2D53}" srcOrd="2" destOrd="0" presId="urn:microsoft.com/office/officeart/2005/8/layout/orgChart1"/>
    <dgm:cxn modelId="{A7D15C2C-E3B5-40C0-9CDD-4B2EB8A0E8C7}" type="presParOf" srcId="{E4C4D451-7C86-4F9B-8AF9-958D59BB4C74}" destId="{73FB31B6-E220-4981-BB0E-7071E59A33EA}" srcOrd="2" destOrd="0" presId="urn:microsoft.com/office/officeart/2005/8/layout/orgChart1"/>
    <dgm:cxn modelId="{7D2B0F01-3BE3-4DF3-B3B9-8B5920B7BA26}" type="presParOf" srcId="{2FF0C2E9-6623-4380-807D-8897F16B40F9}" destId="{A29D5E9C-E01B-4A5D-9B8A-357828FD2C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9F8113-22B1-492E-862D-AA6330540185}" type="doc">
      <dgm:prSet loTypeId="urn:microsoft.com/office/officeart/2005/8/layout/orgChart1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pPr rtl="1"/>
          <a:endParaRPr lang="he-IL"/>
        </a:p>
      </dgm:t>
    </dgm:pt>
    <dgm:pt modelId="{F0C3836E-AE48-4714-BB10-5506B70DDD19}">
      <dgm:prSet phldrT="[טקסט]" custT="1"/>
      <dgm:spPr>
        <a:solidFill>
          <a:srgbClr val="C00000"/>
        </a:solidFill>
      </dgm:spPr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</a:rPr>
            <a:t>אם תפסיק הפקדות ולא תדרוש פנסיה </a:t>
          </a:r>
          <a:endParaRPr lang="he-IL" sz="2400" dirty="0">
            <a:solidFill>
              <a:schemeClr val="bg1"/>
            </a:solidFill>
          </a:endParaRPr>
        </a:p>
      </dgm:t>
    </dgm:pt>
    <dgm:pt modelId="{AA37254A-55ED-4FEF-8AED-DEB708514920}" type="parTrans" cxnId="{25BC21F4-7483-4A16-8CE6-AE48E7522918}">
      <dgm:prSet/>
      <dgm:spPr/>
      <dgm:t>
        <a:bodyPr/>
        <a:lstStyle/>
        <a:p>
          <a:pPr rtl="1"/>
          <a:endParaRPr lang="he-IL"/>
        </a:p>
      </dgm:t>
    </dgm:pt>
    <dgm:pt modelId="{D739490F-FC63-4D12-A8D9-65B4AF0A2C50}" type="sibTrans" cxnId="{25BC21F4-7483-4A16-8CE6-AE48E7522918}">
      <dgm:prSet/>
      <dgm:spPr/>
      <dgm:t>
        <a:bodyPr/>
        <a:lstStyle/>
        <a:p>
          <a:pPr rtl="1"/>
          <a:endParaRPr lang="he-IL"/>
        </a:p>
      </dgm:t>
    </dgm:pt>
    <dgm:pt modelId="{EE50BEEF-9C80-410A-976D-E7543BCA74EF}" type="pres">
      <dgm:prSet presAssocID="{179F8113-22B1-492E-862D-AA6330540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FF0C2E9-6623-4380-807D-8897F16B40F9}" type="pres">
      <dgm:prSet presAssocID="{F0C3836E-AE48-4714-BB10-5506B70DDD19}" presName="hierRoot1" presStyleCnt="0">
        <dgm:presLayoutVars>
          <dgm:hierBranch val="init"/>
        </dgm:presLayoutVars>
      </dgm:prSet>
      <dgm:spPr/>
    </dgm:pt>
    <dgm:pt modelId="{06E8E014-58B4-4298-AE1A-866956EBCBBD}" type="pres">
      <dgm:prSet presAssocID="{F0C3836E-AE48-4714-BB10-5506B70DDD19}" presName="rootComposite1" presStyleCnt="0"/>
      <dgm:spPr/>
    </dgm:pt>
    <dgm:pt modelId="{092CB705-5AB0-4B5C-908C-F3B45C308AF4}" type="pres">
      <dgm:prSet presAssocID="{F0C3836E-AE48-4714-BB10-5506B70DDD19}" presName="rootText1" presStyleLbl="node0" presStyleIdx="0" presStyleCnt="1" custScaleX="446259" custScaleY="87554" custLinFactY="-100000" custLinFactNeighborX="10310" custLinFactNeighborY="-163383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pPr rtl="1"/>
          <a:endParaRPr lang="he-IL"/>
        </a:p>
      </dgm:t>
    </dgm:pt>
    <dgm:pt modelId="{ECE3E1EF-01DB-4E7B-BF6D-00FF13CACA36}" type="pres">
      <dgm:prSet presAssocID="{F0C3836E-AE48-4714-BB10-5506B70DDD19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6C9B9E78-FFE0-453B-82C6-910B267AF402}" type="pres">
      <dgm:prSet presAssocID="{F0C3836E-AE48-4714-BB10-5506B70DDD19}" presName="hierChild2" presStyleCnt="0"/>
      <dgm:spPr/>
    </dgm:pt>
    <dgm:pt modelId="{A29D5E9C-E01B-4A5D-9B8A-357828FD2CA1}" type="pres">
      <dgm:prSet presAssocID="{F0C3836E-AE48-4714-BB10-5506B70DDD19}" presName="hierChild3" presStyleCnt="0"/>
      <dgm:spPr/>
    </dgm:pt>
  </dgm:ptLst>
  <dgm:cxnLst>
    <dgm:cxn modelId="{7A26B828-FBB2-43E8-8462-C88553F90ADD}" type="presOf" srcId="{F0C3836E-AE48-4714-BB10-5506B70DDD19}" destId="{092CB705-5AB0-4B5C-908C-F3B45C308AF4}" srcOrd="0" destOrd="0" presId="urn:microsoft.com/office/officeart/2005/8/layout/orgChart1"/>
    <dgm:cxn modelId="{0334548B-8075-412B-AC59-84A2A2F57937}" type="presOf" srcId="{179F8113-22B1-492E-862D-AA6330540185}" destId="{EE50BEEF-9C80-410A-976D-E7543BCA74EF}" srcOrd="0" destOrd="0" presId="urn:microsoft.com/office/officeart/2005/8/layout/orgChart1"/>
    <dgm:cxn modelId="{25BC21F4-7483-4A16-8CE6-AE48E7522918}" srcId="{179F8113-22B1-492E-862D-AA6330540185}" destId="{F0C3836E-AE48-4714-BB10-5506B70DDD19}" srcOrd="0" destOrd="0" parTransId="{AA37254A-55ED-4FEF-8AED-DEB708514920}" sibTransId="{D739490F-FC63-4D12-A8D9-65B4AF0A2C50}"/>
    <dgm:cxn modelId="{5FCAC44A-CC9F-4A31-8613-6B9BFDC15465}" type="presOf" srcId="{F0C3836E-AE48-4714-BB10-5506B70DDD19}" destId="{ECE3E1EF-01DB-4E7B-BF6D-00FF13CACA36}" srcOrd="1" destOrd="0" presId="urn:microsoft.com/office/officeart/2005/8/layout/orgChart1"/>
    <dgm:cxn modelId="{541E465B-B944-44CB-A011-CDB177322C09}" type="presParOf" srcId="{EE50BEEF-9C80-410A-976D-E7543BCA74EF}" destId="{2FF0C2E9-6623-4380-807D-8897F16B40F9}" srcOrd="0" destOrd="0" presId="urn:microsoft.com/office/officeart/2005/8/layout/orgChart1"/>
    <dgm:cxn modelId="{9E2CCBCA-9BBF-4EC9-8335-AB022F745382}" type="presParOf" srcId="{2FF0C2E9-6623-4380-807D-8897F16B40F9}" destId="{06E8E014-58B4-4298-AE1A-866956EBCBBD}" srcOrd="0" destOrd="0" presId="urn:microsoft.com/office/officeart/2005/8/layout/orgChart1"/>
    <dgm:cxn modelId="{4E4837A9-50F8-412C-8BD1-3172A9E887AA}" type="presParOf" srcId="{06E8E014-58B4-4298-AE1A-866956EBCBBD}" destId="{092CB705-5AB0-4B5C-908C-F3B45C308AF4}" srcOrd="0" destOrd="0" presId="urn:microsoft.com/office/officeart/2005/8/layout/orgChart1"/>
    <dgm:cxn modelId="{7FE48870-40D6-4D03-AC24-E0DF1F59E814}" type="presParOf" srcId="{06E8E014-58B4-4298-AE1A-866956EBCBBD}" destId="{ECE3E1EF-01DB-4E7B-BF6D-00FF13CACA36}" srcOrd="1" destOrd="0" presId="urn:microsoft.com/office/officeart/2005/8/layout/orgChart1"/>
    <dgm:cxn modelId="{3867ED20-CAB5-4FAA-8FAE-0AD7F549294B}" type="presParOf" srcId="{2FF0C2E9-6623-4380-807D-8897F16B40F9}" destId="{6C9B9E78-FFE0-453B-82C6-910B267AF402}" srcOrd="1" destOrd="0" presId="urn:microsoft.com/office/officeart/2005/8/layout/orgChart1"/>
    <dgm:cxn modelId="{7D2B0F01-3BE3-4DF3-B3B9-8B5920B7BA26}" type="presParOf" srcId="{2FF0C2E9-6623-4380-807D-8897F16B40F9}" destId="{A29D5E9C-E01B-4A5D-9B8A-357828FD2C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FCA768-7271-461A-AE4A-4D7A97F4E995}" type="doc">
      <dgm:prSet loTypeId="urn:microsoft.com/office/officeart/2005/8/layout/hProcess3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07E9C2B-6318-4009-86C9-019E4DD68E96}">
      <dgm:prSet phldrT="[Text]" custT="1"/>
      <dgm:spPr>
        <a:solidFill>
          <a:srgbClr val="FF0000"/>
        </a:solidFill>
      </dgm:spPr>
      <dgm:t>
        <a:bodyPr/>
        <a:lstStyle/>
        <a:p>
          <a:pPr algn="ctr"/>
          <a:endParaRPr lang="he-IL" sz="1500" smtClean="0">
            <a:solidFill>
              <a:schemeClr val="bg1"/>
            </a:solidFill>
            <a:cs typeface="+mn-cs"/>
          </a:endParaRPr>
        </a:p>
        <a:p>
          <a:pPr algn="ctr"/>
          <a:r>
            <a:rPr lang="he-IL" sz="1500" smtClean="0">
              <a:solidFill>
                <a:schemeClr val="bg1"/>
              </a:solidFill>
              <a:cs typeface="+mn-cs"/>
            </a:rPr>
            <a:t>ממלאים טפסים לקבלת פנסיה </a:t>
          </a:r>
        </a:p>
        <a:p>
          <a:pPr algn="ctr"/>
          <a:endParaRPr lang="he-IL" sz="1600" smtClean="0">
            <a:solidFill>
              <a:schemeClr val="tx1"/>
            </a:solidFill>
            <a:cs typeface="+mn-cs"/>
          </a:endParaRPr>
        </a:p>
        <a:p>
          <a:pPr algn="ctr"/>
          <a:r>
            <a:rPr lang="he-IL" sz="1600" smtClean="0">
              <a:solidFill>
                <a:schemeClr val="tx1"/>
              </a:solidFill>
              <a:cs typeface="+mn-cs"/>
            </a:rPr>
            <a:t> </a:t>
          </a:r>
          <a:endParaRPr lang="en-US" sz="1600" dirty="0">
            <a:solidFill>
              <a:schemeClr val="tx1"/>
            </a:solidFill>
            <a:cs typeface="+mn-cs"/>
          </a:endParaRPr>
        </a:p>
      </dgm:t>
    </dgm:pt>
    <dgm:pt modelId="{AE98E048-8B1D-4F4B-846D-2370066B0F92}" type="parTrans" cxnId="{DD72D2B2-FB0D-457A-B987-A9AF9852C3FA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1AAD2CC3-F887-4D76-B1F9-99E2866E9831}" type="sibTrans" cxnId="{DD72D2B2-FB0D-457A-B987-A9AF9852C3FA}">
      <dgm:prSet/>
      <dgm:spPr>
        <a:gradFill rotWithShape="0">
          <a:gsLst>
            <a:gs pos="0">
              <a:schemeClr val="accent6">
                <a:lumMod val="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9370A049-697E-4E0E-90F4-2BE32961FEC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endParaRPr lang="he-IL" sz="1500" smtClean="0">
            <a:solidFill>
              <a:schemeClr val="bg1"/>
            </a:solidFill>
            <a:cs typeface="+mn-cs"/>
          </a:endParaRPr>
        </a:p>
        <a:p>
          <a:pPr algn="ctr"/>
          <a:endParaRPr lang="he-IL" sz="1500" smtClean="0">
            <a:solidFill>
              <a:schemeClr val="bg1"/>
            </a:solidFill>
            <a:cs typeface="+mn-cs"/>
          </a:endParaRPr>
        </a:p>
        <a:p>
          <a:pPr algn="ctr"/>
          <a:r>
            <a:rPr lang="he-IL" sz="1500" smtClean="0">
              <a:solidFill>
                <a:schemeClr val="bg1"/>
              </a:solidFill>
              <a:cs typeface="+mn-cs"/>
            </a:rPr>
            <a:t>פותחים קופה להמשך הפקדות וקופה לשנים עודפות </a:t>
          </a:r>
        </a:p>
        <a:p>
          <a:pPr algn="ctr"/>
          <a:r>
            <a:rPr lang="he-IL" sz="1500" smtClean="0">
              <a:solidFill>
                <a:schemeClr val="tx1"/>
              </a:solidFill>
              <a:cs typeface="+mn-cs"/>
            </a:rPr>
            <a:t> </a:t>
          </a:r>
        </a:p>
        <a:p>
          <a:pPr algn="ctr"/>
          <a:r>
            <a:rPr lang="he-IL" sz="1600" smtClean="0">
              <a:solidFill>
                <a:schemeClr val="tx1"/>
              </a:solidFill>
              <a:cs typeface="+mn-cs"/>
            </a:rPr>
            <a:t> </a:t>
          </a:r>
          <a:endParaRPr lang="en-US" sz="1600" dirty="0">
            <a:solidFill>
              <a:schemeClr val="tx1"/>
            </a:solidFill>
            <a:cs typeface="+mn-cs"/>
          </a:endParaRPr>
        </a:p>
      </dgm:t>
    </dgm:pt>
    <dgm:pt modelId="{28B0C6F1-DF04-4A55-B44F-1CF625D5FC0B}" type="parTrans" cxnId="{D9FFF78A-14E9-4664-A1F8-2C32769EFB55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2FCC97BA-E747-4B56-8D7A-3690746AD323}" type="sibTrans" cxnId="{D9FFF78A-14E9-4664-A1F8-2C32769EFB55}">
      <dgm:prSet/>
      <dgm:spPr>
        <a:gradFill rotWithShape="0">
          <a:gsLst>
            <a:gs pos="0">
              <a:schemeClr val="accent6">
                <a:lumMod val="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C693DAE0-5999-49D1-A3BF-20AC05552E3D}">
      <dgm:prSet phldrT="[Text]" custT="1"/>
      <dgm:spPr>
        <a:solidFill>
          <a:srgbClr val="FFFF00"/>
        </a:solidFill>
      </dgm:spPr>
      <dgm:t>
        <a:bodyPr/>
        <a:lstStyle/>
        <a:p>
          <a:pPr algn="ctr"/>
          <a:endParaRPr lang="he-IL" sz="1600" smtClean="0">
            <a:solidFill>
              <a:schemeClr val="tx1"/>
            </a:solidFill>
            <a:cs typeface="+mn-cs"/>
          </a:endParaRPr>
        </a:p>
        <a:p>
          <a:pPr algn="ctr"/>
          <a:endParaRPr lang="he-IL" sz="1500" smtClean="0">
            <a:solidFill>
              <a:schemeClr val="tx1"/>
            </a:solidFill>
            <a:cs typeface="+mn-cs"/>
          </a:endParaRPr>
        </a:p>
        <a:p>
          <a:pPr algn="ctr"/>
          <a:r>
            <a:rPr lang="he-IL" sz="1400" smtClean="0">
              <a:solidFill>
                <a:schemeClr val="tx1"/>
              </a:solidFill>
              <a:cs typeface="+mn-cs"/>
            </a:rPr>
            <a:t>עם קבלת הפנסיה, ממלאים טופס 161 ד' לקבלת פטור בפנסיה </a:t>
          </a:r>
        </a:p>
        <a:p>
          <a:pPr algn="ctr"/>
          <a:endParaRPr lang="he-IL" sz="1500" smtClean="0">
            <a:solidFill>
              <a:schemeClr val="tx1"/>
            </a:solidFill>
            <a:cs typeface="+mn-cs"/>
          </a:endParaRPr>
        </a:p>
        <a:p>
          <a:pPr algn="ctr"/>
          <a:r>
            <a:rPr lang="he-IL" sz="1600" smtClean="0">
              <a:solidFill>
                <a:schemeClr val="tx1"/>
              </a:solidFill>
              <a:cs typeface="+mn-cs"/>
            </a:rPr>
            <a:t> </a:t>
          </a:r>
          <a:endParaRPr lang="en-US" sz="1600" dirty="0">
            <a:solidFill>
              <a:schemeClr val="tx1"/>
            </a:solidFill>
            <a:cs typeface="+mn-cs"/>
          </a:endParaRPr>
        </a:p>
      </dgm:t>
    </dgm:pt>
    <dgm:pt modelId="{4850E41F-CDDB-4680-BF26-E679706AF308}" type="parTrans" cxnId="{6122EF50-D7B5-4C28-8C6C-F2FF3F240595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A66E6400-77C1-402C-A157-27F99D23611B}" type="sibTrans" cxnId="{6122EF50-D7B5-4C28-8C6C-F2FF3F240595}">
      <dgm:prSet/>
      <dgm:spPr>
        <a:gradFill rotWithShape="0">
          <a:gsLst>
            <a:gs pos="0">
              <a:schemeClr val="accent6">
                <a:lumMod val="5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7D377C5C-80EC-444D-B95B-F801402B0F07}">
      <dgm:prSet custT="1"/>
      <dgm:spPr>
        <a:solidFill>
          <a:srgbClr val="3C5D25"/>
        </a:solidFill>
      </dgm:spPr>
      <dgm:t>
        <a:bodyPr/>
        <a:lstStyle/>
        <a:p>
          <a:pPr algn="ctr"/>
          <a:endParaRPr lang="he-IL" sz="1600" b="1" smtClean="0">
            <a:solidFill>
              <a:schemeClr val="bg1"/>
            </a:solidFill>
            <a:cs typeface="+mn-cs"/>
          </a:endParaRPr>
        </a:p>
        <a:p>
          <a:pPr algn="ctr"/>
          <a:endParaRPr lang="he-IL" sz="1600" b="1" smtClean="0">
            <a:solidFill>
              <a:schemeClr val="bg1"/>
            </a:solidFill>
            <a:cs typeface="+mn-cs"/>
          </a:endParaRPr>
        </a:p>
        <a:p>
          <a:pPr algn="ctr"/>
          <a:r>
            <a:rPr lang="he-IL" sz="1500" b="0" smtClean="0">
              <a:solidFill>
                <a:schemeClr val="bg1"/>
              </a:solidFill>
              <a:cs typeface="+mn-cs"/>
            </a:rPr>
            <a:t>שולחים לפקיד השומה טפסים לקבלת אישור על פטור ותאום מס </a:t>
          </a:r>
        </a:p>
        <a:p>
          <a:pPr algn="ctr"/>
          <a:endParaRPr lang="he-IL" sz="1600" smtClean="0">
            <a:solidFill>
              <a:schemeClr val="tx1"/>
            </a:solidFill>
            <a:cs typeface="+mn-cs"/>
          </a:endParaRPr>
        </a:p>
        <a:p>
          <a:pPr algn="ctr"/>
          <a:r>
            <a:rPr lang="he-IL" sz="1600" smtClean="0">
              <a:solidFill>
                <a:schemeClr val="tx1"/>
              </a:solidFill>
              <a:cs typeface="+mn-cs"/>
            </a:rPr>
            <a:t> </a:t>
          </a:r>
          <a:endParaRPr lang="en-US" sz="1600" dirty="0">
            <a:solidFill>
              <a:schemeClr val="tx1"/>
            </a:solidFill>
            <a:cs typeface="+mn-cs"/>
          </a:endParaRPr>
        </a:p>
      </dgm:t>
    </dgm:pt>
    <dgm:pt modelId="{EF0AD1B8-4444-4775-BFD7-667BD451C80F}" type="parTrans" cxnId="{FBFC8FC3-B2A9-49C9-A77A-336A29CFCA5F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BD69F892-5CB6-426C-BE96-422286EE5AEE}" type="sibTrans" cxnId="{FBFC8FC3-B2A9-49C9-A77A-336A29CFCA5F}">
      <dgm:prSet/>
      <dgm:spPr/>
      <dgm:t>
        <a:bodyPr/>
        <a:lstStyle/>
        <a:p>
          <a:pPr algn="ctr"/>
          <a:endParaRPr lang="en-US">
            <a:solidFill>
              <a:schemeClr val="tx1"/>
            </a:solidFill>
          </a:endParaRPr>
        </a:p>
      </dgm:t>
    </dgm:pt>
    <dgm:pt modelId="{EA7F8933-F5E9-4D8A-BC57-9845CBF20930}" type="pres">
      <dgm:prSet presAssocID="{51FCA768-7271-461A-AE4A-4D7A97F4E99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8C82C-6548-4390-9719-C0E8C61DE296}" type="pres">
      <dgm:prSet presAssocID="{51FCA768-7271-461A-AE4A-4D7A97F4E995}" presName="dummy" presStyleCnt="0"/>
      <dgm:spPr/>
      <dgm:t>
        <a:bodyPr/>
        <a:lstStyle/>
        <a:p>
          <a:pPr rtl="1"/>
          <a:endParaRPr lang="he-IL"/>
        </a:p>
      </dgm:t>
    </dgm:pt>
    <dgm:pt modelId="{407FD1BC-1694-47A4-B6C5-CA1D06816323}" type="pres">
      <dgm:prSet presAssocID="{51FCA768-7271-461A-AE4A-4D7A97F4E995}" presName="linH" presStyleCnt="0"/>
      <dgm:spPr/>
      <dgm:t>
        <a:bodyPr/>
        <a:lstStyle/>
        <a:p>
          <a:pPr rtl="1"/>
          <a:endParaRPr lang="he-IL"/>
        </a:p>
      </dgm:t>
    </dgm:pt>
    <dgm:pt modelId="{999D836D-95EE-435A-9761-5E68175D91D7}" type="pres">
      <dgm:prSet presAssocID="{51FCA768-7271-461A-AE4A-4D7A97F4E995}" presName="padding1" presStyleCnt="0"/>
      <dgm:spPr/>
      <dgm:t>
        <a:bodyPr/>
        <a:lstStyle/>
        <a:p>
          <a:pPr rtl="1"/>
          <a:endParaRPr lang="he-IL"/>
        </a:p>
      </dgm:t>
    </dgm:pt>
    <dgm:pt modelId="{3671914E-C0CE-447D-8D33-11F1AC644C01}" type="pres">
      <dgm:prSet presAssocID="{307E9C2B-6318-4009-86C9-019E4DD68E96}" presName="linV" presStyleCnt="0"/>
      <dgm:spPr/>
      <dgm:t>
        <a:bodyPr/>
        <a:lstStyle/>
        <a:p>
          <a:pPr rtl="1"/>
          <a:endParaRPr lang="he-IL"/>
        </a:p>
      </dgm:t>
    </dgm:pt>
    <dgm:pt modelId="{3F016CE6-E50E-43C0-AA91-21AE9D334DFE}" type="pres">
      <dgm:prSet presAssocID="{307E9C2B-6318-4009-86C9-019E4DD68E96}" presName="spVertical1" presStyleCnt="0"/>
      <dgm:spPr/>
      <dgm:t>
        <a:bodyPr/>
        <a:lstStyle/>
        <a:p>
          <a:pPr rtl="1"/>
          <a:endParaRPr lang="he-IL"/>
        </a:p>
      </dgm:t>
    </dgm:pt>
    <dgm:pt modelId="{99959620-6B7A-4E2F-B05D-8FF6573DE32C}" type="pres">
      <dgm:prSet presAssocID="{307E9C2B-6318-4009-86C9-019E4DD68E96}" presName="parTx" presStyleLbl="revTx" presStyleIdx="0" presStyleCnt="4" custScaleX="97783" custScaleY="85724" custLinFactNeighborX="21361" custLinFactNeighborY="14276">
        <dgm:presLayoutVars>
          <dgm:chMax val="0"/>
          <dgm:chPref val="0"/>
          <dgm:bulletEnabled val="1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6B9B356F-32D5-4D2D-8DC7-F4D3C9F221CD}" type="pres">
      <dgm:prSet presAssocID="{307E9C2B-6318-4009-86C9-019E4DD68E96}" presName="spVertical2" presStyleCnt="0"/>
      <dgm:spPr/>
      <dgm:t>
        <a:bodyPr/>
        <a:lstStyle/>
        <a:p>
          <a:pPr rtl="1"/>
          <a:endParaRPr lang="he-IL"/>
        </a:p>
      </dgm:t>
    </dgm:pt>
    <dgm:pt modelId="{7598E34C-151E-4E5F-B025-12443890E341}" type="pres">
      <dgm:prSet presAssocID="{307E9C2B-6318-4009-86C9-019E4DD68E96}" presName="spVertical3" presStyleCnt="0"/>
      <dgm:spPr/>
      <dgm:t>
        <a:bodyPr/>
        <a:lstStyle/>
        <a:p>
          <a:pPr rtl="1"/>
          <a:endParaRPr lang="he-IL"/>
        </a:p>
      </dgm:t>
    </dgm:pt>
    <dgm:pt modelId="{2A322C15-95BB-4121-9806-2896ABA0B347}" type="pres">
      <dgm:prSet presAssocID="{1AAD2CC3-F887-4D76-B1F9-99E2866E9831}" presName="space" presStyleCnt="0"/>
      <dgm:spPr/>
      <dgm:t>
        <a:bodyPr/>
        <a:lstStyle/>
        <a:p>
          <a:pPr rtl="1"/>
          <a:endParaRPr lang="he-IL"/>
        </a:p>
      </dgm:t>
    </dgm:pt>
    <dgm:pt modelId="{944D7A30-B716-4E28-B0CC-379438B8746F}" type="pres">
      <dgm:prSet presAssocID="{9370A049-697E-4E0E-90F4-2BE32961FEC8}" presName="linV" presStyleCnt="0"/>
      <dgm:spPr/>
      <dgm:t>
        <a:bodyPr/>
        <a:lstStyle/>
        <a:p>
          <a:pPr rtl="1"/>
          <a:endParaRPr lang="he-IL"/>
        </a:p>
      </dgm:t>
    </dgm:pt>
    <dgm:pt modelId="{1C7A7B48-DE28-4FC2-AEE4-8ADF8BCD56D4}" type="pres">
      <dgm:prSet presAssocID="{9370A049-697E-4E0E-90F4-2BE32961FEC8}" presName="spVertical1" presStyleCnt="0"/>
      <dgm:spPr/>
      <dgm:t>
        <a:bodyPr/>
        <a:lstStyle/>
        <a:p>
          <a:pPr rtl="1"/>
          <a:endParaRPr lang="he-IL"/>
        </a:p>
      </dgm:t>
    </dgm:pt>
    <dgm:pt modelId="{4399993B-FE73-4F5F-B6DB-EA5688114743}" type="pres">
      <dgm:prSet presAssocID="{9370A049-697E-4E0E-90F4-2BE32961FEC8}" presName="parTx" presStyleLbl="revTx" presStyleIdx="1" presStyleCnt="4" custScaleX="97783" custScaleY="85724" custLinFactNeighborX="21361" custLinFactNeighborY="14276">
        <dgm:presLayoutVars>
          <dgm:chMax val="0"/>
          <dgm:chPref val="0"/>
          <dgm:bulletEnabled val="1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2F1540B8-7E12-47CA-AD78-747A71F4AC9A}" type="pres">
      <dgm:prSet presAssocID="{9370A049-697E-4E0E-90F4-2BE32961FEC8}" presName="spVertical2" presStyleCnt="0"/>
      <dgm:spPr/>
      <dgm:t>
        <a:bodyPr/>
        <a:lstStyle/>
        <a:p>
          <a:pPr rtl="1"/>
          <a:endParaRPr lang="he-IL"/>
        </a:p>
      </dgm:t>
    </dgm:pt>
    <dgm:pt modelId="{4809BB02-A7F0-4505-8272-8D92C1F0D6F7}" type="pres">
      <dgm:prSet presAssocID="{9370A049-697E-4E0E-90F4-2BE32961FEC8}" presName="spVertical3" presStyleCnt="0"/>
      <dgm:spPr/>
      <dgm:t>
        <a:bodyPr/>
        <a:lstStyle/>
        <a:p>
          <a:pPr rtl="1"/>
          <a:endParaRPr lang="he-IL"/>
        </a:p>
      </dgm:t>
    </dgm:pt>
    <dgm:pt modelId="{9915F87A-9A28-42E0-9978-5D94167E878F}" type="pres">
      <dgm:prSet presAssocID="{2FCC97BA-E747-4B56-8D7A-3690746AD323}" presName="space" presStyleCnt="0"/>
      <dgm:spPr/>
      <dgm:t>
        <a:bodyPr/>
        <a:lstStyle/>
        <a:p>
          <a:pPr rtl="1"/>
          <a:endParaRPr lang="he-IL"/>
        </a:p>
      </dgm:t>
    </dgm:pt>
    <dgm:pt modelId="{6798B4B7-C06F-46B3-89E9-86E2411A238B}" type="pres">
      <dgm:prSet presAssocID="{C693DAE0-5999-49D1-A3BF-20AC05552E3D}" presName="linV" presStyleCnt="0"/>
      <dgm:spPr/>
      <dgm:t>
        <a:bodyPr/>
        <a:lstStyle/>
        <a:p>
          <a:pPr rtl="1"/>
          <a:endParaRPr lang="he-IL"/>
        </a:p>
      </dgm:t>
    </dgm:pt>
    <dgm:pt modelId="{5FAE2EBE-2059-44C1-85EA-FF2416E99BD8}" type="pres">
      <dgm:prSet presAssocID="{C693DAE0-5999-49D1-A3BF-20AC05552E3D}" presName="spVertical1" presStyleCnt="0"/>
      <dgm:spPr/>
      <dgm:t>
        <a:bodyPr/>
        <a:lstStyle/>
        <a:p>
          <a:pPr rtl="1"/>
          <a:endParaRPr lang="he-IL"/>
        </a:p>
      </dgm:t>
    </dgm:pt>
    <dgm:pt modelId="{FC017306-54F2-4341-BBAF-D7D042F36F4A}" type="pres">
      <dgm:prSet presAssocID="{C693DAE0-5999-49D1-A3BF-20AC05552E3D}" presName="parTx" presStyleLbl="revTx" presStyleIdx="2" presStyleCnt="4" custScaleX="97783" custScaleY="85724" custLinFactNeighborX="21361" custLinFactNeighborY="14276">
        <dgm:presLayoutVars>
          <dgm:chMax val="0"/>
          <dgm:chPref val="0"/>
          <dgm:bulletEnabled val="1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B66C37E8-824C-48E8-8F4F-9719EE466865}" type="pres">
      <dgm:prSet presAssocID="{C693DAE0-5999-49D1-A3BF-20AC05552E3D}" presName="spVertical2" presStyleCnt="0"/>
      <dgm:spPr/>
      <dgm:t>
        <a:bodyPr/>
        <a:lstStyle/>
        <a:p>
          <a:pPr rtl="1"/>
          <a:endParaRPr lang="he-IL"/>
        </a:p>
      </dgm:t>
    </dgm:pt>
    <dgm:pt modelId="{E0D875ED-C61A-4828-B233-029775495582}" type="pres">
      <dgm:prSet presAssocID="{C693DAE0-5999-49D1-A3BF-20AC05552E3D}" presName="spVertical3" presStyleCnt="0"/>
      <dgm:spPr/>
      <dgm:t>
        <a:bodyPr/>
        <a:lstStyle/>
        <a:p>
          <a:pPr rtl="1"/>
          <a:endParaRPr lang="he-IL"/>
        </a:p>
      </dgm:t>
    </dgm:pt>
    <dgm:pt modelId="{873F1BB2-8045-4A06-A6C5-9360FE666FA6}" type="pres">
      <dgm:prSet presAssocID="{A66E6400-77C1-402C-A157-27F99D23611B}" presName="space" presStyleCnt="0"/>
      <dgm:spPr/>
      <dgm:t>
        <a:bodyPr/>
        <a:lstStyle/>
        <a:p>
          <a:pPr rtl="1"/>
          <a:endParaRPr lang="he-IL"/>
        </a:p>
      </dgm:t>
    </dgm:pt>
    <dgm:pt modelId="{2BC4C1D7-95FE-46A0-9C2A-274FC1CCF065}" type="pres">
      <dgm:prSet presAssocID="{7D377C5C-80EC-444D-B95B-F801402B0F07}" presName="linV" presStyleCnt="0"/>
      <dgm:spPr/>
      <dgm:t>
        <a:bodyPr/>
        <a:lstStyle/>
        <a:p>
          <a:pPr rtl="1"/>
          <a:endParaRPr lang="he-IL"/>
        </a:p>
      </dgm:t>
    </dgm:pt>
    <dgm:pt modelId="{1C15E8A0-12ED-4E87-98EF-5EEBB253F61A}" type="pres">
      <dgm:prSet presAssocID="{7D377C5C-80EC-444D-B95B-F801402B0F07}" presName="spVertical1" presStyleCnt="0"/>
      <dgm:spPr/>
      <dgm:t>
        <a:bodyPr/>
        <a:lstStyle/>
        <a:p>
          <a:pPr rtl="1"/>
          <a:endParaRPr lang="he-IL"/>
        </a:p>
      </dgm:t>
    </dgm:pt>
    <dgm:pt modelId="{8C204D19-9EE7-4173-A360-2A47E5B1DBDF}" type="pres">
      <dgm:prSet presAssocID="{7D377C5C-80EC-444D-B95B-F801402B0F07}" presName="parTx" presStyleLbl="revTx" presStyleIdx="3" presStyleCnt="4" custScaleX="97783" custScaleY="85724" custLinFactNeighborX="21361" custLinFactNeighborY="14276">
        <dgm:presLayoutVars>
          <dgm:chMax val="0"/>
          <dgm:chPref val="0"/>
          <dgm:bulletEnabled val="1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C67DFE94-A29B-4D1D-AF9B-51A20481A297}" type="pres">
      <dgm:prSet presAssocID="{7D377C5C-80EC-444D-B95B-F801402B0F07}" presName="spVertical2" presStyleCnt="0"/>
      <dgm:spPr/>
      <dgm:t>
        <a:bodyPr/>
        <a:lstStyle/>
        <a:p>
          <a:pPr rtl="1"/>
          <a:endParaRPr lang="he-IL"/>
        </a:p>
      </dgm:t>
    </dgm:pt>
    <dgm:pt modelId="{E3410E78-3840-4E38-9380-20166361A1C9}" type="pres">
      <dgm:prSet presAssocID="{7D377C5C-80EC-444D-B95B-F801402B0F07}" presName="spVertical3" presStyleCnt="0"/>
      <dgm:spPr/>
      <dgm:t>
        <a:bodyPr/>
        <a:lstStyle/>
        <a:p>
          <a:pPr rtl="1"/>
          <a:endParaRPr lang="he-IL"/>
        </a:p>
      </dgm:t>
    </dgm:pt>
    <dgm:pt modelId="{9ABC4B40-675C-41A8-8544-B36B25E34C5F}" type="pres">
      <dgm:prSet presAssocID="{51FCA768-7271-461A-AE4A-4D7A97F4E995}" presName="padding2" presStyleCnt="0"/>
      <dgm:spPr/>
      <dgm:t>
        <a:bodyPr/>
        <a:lstStyle/>
        <a:p>
          <a:pPr rtl="1"/>
          <a:endParaRPr lang="he-IL"/>
        </a:p>
      </dgm:t>
    </dgm:pt>
    <dgm:pt modelId="{2AC8B0AF-296F-41A3-9B84-C706E1322C7F}" type="pres">
      <dgm:prSet presAssocID="{51FCA768-7271-461A-AE4A-4D7A97F4E995}" presName="negArrow" presStyleCnt="0"/>
      <dgm:spPr/>
      <dgm:t>
        <a:bodyPr/>
        <a:lstStyle/>
        <a:p>
          <a:pPr rtl="1"/>
          <a:endParaRPr lang="he-IL"/>
        </a:p>
      </dgm:t>
    </dgm:pt>
    <dgm:pt modelId="{8E2F9479-0C4A-4923-AB5F-5BE4FAD2DA09}" type="pres">
      <dgm:prSet presAssocID="{51FCA768-7271-461A-AE4A-4D7A97F4E995}" presName="backgroundArrow" presStyleLbl="node1" presStyleIdx="0" presStyleCnt="1"/>
      <dgm:spPr>
        <a:gradFill rotWithShape="0">
          <a:gsLst>
            <a:gs pos="22000">
              <a:schemeClr val="bg1">
                <a:lumMod val="85000"/>
              </a:schemeClr>
            </a:gs>
            <a:gs pos="66500">
              <a:srgbClr val="ECECEC"/>
            </a:gs>
            <a:gs pos="87000">
              <a:schemeClr val="bg1">
                <a:lumMod val="85000"/>
              </a:schemeClr>
            </a:gs>
            <a:gs pos="6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71000">
              <a:schemeClr val="bg1">
                <a:lumMod val="85000"/>
              </a:schemeClr>
            </a:gs>
          </a:gsLst>
          <a:lin ang="16200000" scaled="1"/>
        </a:gradFill>
      </dgm:spPr>
      <dgm:t>
        <a:bodyPr/>
        <a:lstStyle/>
        <a:p>
          <a:pPr rtl="1"/>
          <a:endParaRPr lang="he-IL"/>
        </a:p>
      </dgm:t>
    </dgm:pt>
  </dgm:ptLst>
  <dgm:cxnLst>
    <dgm:cxn modelId="{FBFC8FC3-B2A9-49C9-A77A-336A29CFCA5F}" srcId="{51FCA768-7271-461A-AE4A-4D7A97F4E995}" destId="{7D377C5C-80EC-444D-B95B-F801402B0F07}" srcOrd="3" destOrd="0" parTransId="{EF0AD1B8-4444-4775-BFD7-667BD451C80F}" sibTransId="{BD69F892-5CB6-426C-BE96-422286EE5AEE}"/>
    <dgm:cxn modelId="{DD72D2B2-FB0D-457A-B987-A9AF9852C3FA}" srcId="{51FCA768-7271-461A-AE4A-4D7A97F4E995}" destId="{307E9C2B-6318-4009-86C9-019E4DD68E96}" srcOrd="0" destOrd="0" parTransId="{AE98E048-8B1D-4F4B-846D-2370066B0F92}" sibTransId="{1AAD2CC3-F887-4D76-B1F9-99E2866E9831}"/>
    <dgm:cxn modelId="{CEE8E940-9D1D-4C56-9F0A-789F933C6C2E}" type="presOf" srcId="{307E9C2B-6318-4009-86C9-019E4DD68E96}" destId="{99959620-6B7A-4E2F-B05D-8FF6573DE32C}" srcOrd="0" destOrd="0" presId="urn:microsoft.com/office/officeart/2005/8/layout/hProcess3"/>
    <dgm:cxn modelId="{55EDDA7B-5527-472C-A2B0-634769DD89CC}" type="presOf" srcId="{C693DAE0-5999-49D1-A3BF-20AC05552E3D}" destId="{FC017306-54F2-4341-BBAF-D7D042F36F4A}" srcOrd="0" destOrd="0" presId="urn:microsoft.com/office/officeart/2005/8/layout/hProcess3"/>
    <dgm:cxn modelId="{B307B558-FA70-49ED-916C-702D529AEF84}" type="presOf" srcId="{51FCA768-7271-461A-AE4A-4D7A97F4E995}" destId="{EA7F8933-F5E9-4D8A-BC57-9845CBF20930}" srcOrd="0" destOrd="0" presId="urn:microsoft.com/office/officeart/2005/8/layout/hProcess3"/>
    <dgm:cxn modelId="{CEA2211E-3DEF-496A-A04E-932D9F1BE767}" type="presOf" srcId="{7D377C5C-80EC-444D-B95B-F801402B0F07}" destId="{8C204D19-9EE7-4173-A360-2A47E5B1DBDF}" srcOrd="0" destOrd="0" presId="urn:microsoft.com/office/officeart/2005/8/layout/hProcess3"/>
    <dgm:cxn modelId="{6122EF50-D7B5-4C28-8C6C-F2FF3F240595}" srcId="{51FCA768-7271-461A-AE4A-4D7A97F4E995}" destId="{C693DAE0-5999-49D1-A3BF-20AC05552E3D}" srcOrd="2" destOrd="0" parTransId="{4850E41F-CDDB-4680-BF26-E679706AF308}" sibTransId="{A66E6400-77C1-402C-A157-27F99D23611B}"/>
    <dgm:cxn modelId="{D9FFF78A-14E9-4664-A1F8-2C32769EFB55}" srcId="{51FCA768-7271-461A-AE4A-4D7A97F4E995}" destId="{9370A049-697E-4E0E-90F4-2BE32961FEC8}" srcOrd="1" destOrd="0" parTransId="{28B0C6F1-DF04-4A55-B44F-1CF625D5FC0B}" sibTransId="{2FCC97BA-E747-4B56-8D7A-3690746AD323}"/>
    <dgm:cxn modelId="{9EACF31E-5D1E-4D2B-BC22-DB6BE5B2B2FC}" type="presOf" srcId="{9370A049-697E-4E0E-90F4-2BE32961FEC8}" destId="{4399993B-FE73-4F5F-B6DB-EA5688114743}" srcOrd="0" destOrd="0" presId="urn:microsoft.com/office/officeart/2005/8/layout/hProcess3"/>
    <dgm:cxn modelId="{5166A00C-6639-4585-835A-CC3F4E050143}" type="presParOf" srcId="{EA7F8933-F5E9-4D8A-BC57-9845CBF20930}" destId="{B5B8C82C-6548-4390-9719-C0E8C61DE296}" srcOrd="0" destOrd="0" presId="urn:microsoft.com/office/officeart/2005/8/layout/hProcess3"/>
    <dgm:cxn modelId="{BDFBBEF9-1C18-41A5-A012-07BEB03D539C}" type="presParOf" srcId="{EA7F8933-F5E9-4D8A-BC57-9845CBF20930}" destId="{407FD1BC-1694-47A4-B6C5-CA1D06816323}" srcOrd="1" destOrd="0" presId="urn:microsoft.com/office/officeart/2005/8/layout/hProcess3"/>
    <dgm:cxn modelId="{C919FF77-086C-4AC3-BE08-5FCB901491CB}" type="presParOf" srcId="{407FD1BC-1694-47A4-B6C5-CA1D06816323}" destId="{999D836D-95EE-435A-9761-5E68175D91D7}" srcOrd="0" destOrd="0" presId="urn:microsoft.com/office/officeart/2005/8/layout/hProcess3"/>
    <dgm:cxn modelId="{0D0A4501-8EA1-41D1-B8CD-0EFBAF215796}" type="presParOf" srcId="{407FD1BC-1694-47A4-B6C5-CA1D06816323}" destId="{3671914E-C0CE-447D-8D33-11F1AC644C01}" srcOrd="1" destOrd="0" presId="urn:microsoft.com/office/officeart/2005/8/layout/hProcess3"/>
    <dgm:cxn modelId="{BF8AE832-C301-4295-8851-391383E15CBF}" type="presParOf" srcId="{3671914E-C0CE-447D-8D33-11F1AC644C01}" destId="{3F016CE6-E50E-43C0-AA91-21AE9D334DFE}" srcOrd="0" destOrd="0" presId="urn:microsoft.com/office/officeart/2005/8/layout/hProcess3"/>
    <dgm:cxn modelId="{7E2EA13F-B538-45C8-B536-943EC01D1327}" type="presParOf" srcId="{3671914E-C0CE-447D-8D33-11F1AC644C01}" destId="{99959620-6B7A-4E2F-B05D-8FF6573DE32C}" srcOrd="1" destOrd="0" presId="urn:microsoft.com/office/officeart/2005/8/layout/hProcess3"/>
    <dgm:cxn modelId="{EDC2F740-134E-42AF-9864-FDCD44488EE4}" type="presParOf" srcId="{3671914E-C0CE-447D-8D33-11F1AC644C01}" destId="{6B9B356F-32D5-4D2D-8DC7-F4D3C9F221CD}" srcOrd="2" destOrd="0" presId="urn:microsoft.com/office/officeart/2005/8/layout/hProcess3"/>
    <dgm:cxn modelId="{05E79463-91A5-4E3D-AF61-F761BFFE0C10}" type="presParOf" srcId="{3671914E-C0CE-447D-8D33-11F1AC644C01}" destId="{7598E34C-151E-4E5F-B025-12443890E341}" srcOrd="3" destOrd="0" presId="urn:microsoft.com/office/officeart/2005/8/layout/hProcess3"/>
    <dgm:cxn modelId="{3FBBDDC5-A12F-4875-B6EC-8F808B22C729}" type="presParOf" srcId="{407FD1BC-1694-47A4-B6C5-CA1D06816323}" destId="{2A322C15-95BB-4121-9806-2896ABA0B347}" srcOrd="2" destOrd="0" presId="urn:microsoft.com/office/officeart/2005/8/layout/hProcess3"/>
    <dgm:cxn modelId="{DE20F32B-49B8-4D54-B1CE-429421F60AF5}" type="presParOf" srcId="{407FD1BC-1694-47A4-B6C5-CA1D06816323}" destId="{944D7A30-B716-4E28-B0CC-379438B8746F}" srcOrd="3" destOrd="0" presId="urn:microsoft.com/office/officeart/2005/8/layout/hProcess3"/>
    <dgm:cxn modelId="{125CFE79-701B-48EB-AC4E-688639404623}" type="presParOf" srcId="{944D7A30-B716-4E28-B0CC-379438B8746F}" destId="{1C7A7B48-DE28-4FC2-AEE4-8ADF8BCD56D4}" srcOrd="0" destOrd="0" presId="urn:microsoft.com/office/officeart/2005/8/layout/hProcess3"/>
    <dgm:cxn modelId="{78429710-3E76-4F33-AEFA-2A9EFAF1FCAE}" type="presParOf" srcId="{944D7A30-B716-4E28-B0CC-379438B8746F}" destId="{4399993B-FE73-4F5F-B6DB-EA5688114743}" srcOrd="1" destOrd="0" presId="urn:microsoft.com/office/officeart/2005/8/layout/hProcess3"/>
    <dgm:cxn modelId="{6FAA0B1A-3C9C-423A-8449-717E19CA6D0F}" type="presParOf" srcId="{944D7A30-B716-4E28-B0CC-379438B8746F}" destId="{2F1540B8-7E12-47CA-AD78-747A71F4AC9A}" srcOrd="2" destOrd="0" presId="urn:microsoft.com/office/officeart/2005/8/layout/hProcess3"/>
    <dgm:cxn modelId="{40535AB2-63BC-4CFA-8530-6D9BF092AF7B}" type="presParOf" srcId="{944D7A30-B716-4E28-B0CC-379438B8746F}" destId="{4809BB02-A7F0-4505-8272-8D92C1F0D6F7}" srcOrd="3" destOrd="0" presId="urn:microsoft.com/office/officeart/2005/8/layout/hProcess3"/>
    <dgm:cxn modelId="{004D03AA-09BD-44D7-9816-714808F1B2E2}" type="presParOf" srcId="{407FD1BC-1694-47A4-B6C5-CA1D06816323}" destId="{9915F87A-9A28-42E0-9978-5D94167E878F}" srcOrd="4" destOrd="0" presId="urn:microsoft.com/office/officeart/2005/8/layout/hProcess3"/>
    <dgm:cxn modelId="{CBA326E0-6AEC-424A-B91A-2129B736EEB7}" type="presParOf" srcId="{407FD1BC-1694-47A4-B6C5-CA1D06816323}" destId="{6798B4B7-C06F-46B3-89E9-86E2411A238B}" srcOrd="5" destOrd="0" presId="urn:microsoft.com/office/officeart/2005/8/layout/hProcess3"/>
    <dgm:cxn modelId="{1882A268-4774-4950-8344-939FD125EF10}" type="presParOf" srcId="{6798B4B7-C06F-46B3-89E9-86E2411A238B}" destId="{5FAE2EBE-2059-44C1-85EA-FF2416E99BD8}" srcOrd="0" destOrd="0" presId="urn:microsoft.com/office/officeart/2005/8/layout/hProcess3"/>
    <dgm:cxn modelId="{A495C148-A5B1-4782-9411-D8E5876A6446}" type="presParOf" srcId="{6798B4B7-C06F-46B3-89E9-86E2411A238B}" destId="{FC017306-54F2-4341-BBAF-D7D042F36F4A}" srcOrd="1" destOrd="0" presId="urn:microsoft.com/office/officeart/2005/8/layout/hProcess3"/>
    <dgm:cxn modelId="{926A99FF-0EAD-4460-96DB-516A03D88580}" type="presParOf" srcId="{6798B4B7-C06F-46B3-89E9-86E2411A238B}" destId="{B66C37E8-824C-48E8-8F4F-9719EE466865}" srcOrd="2" destOrd="0" presId="urn:microsoft.com/office/officeart/2005/8/layout/hProcess3"/>
    <dgm:cxn modelId="{19FBE112-1BBE-454F-9BB8-66FB521F0D40}" type="presParOf" srcId="{6798B4B7-C06F-46B3-89E9-86E2411A238B}" destId="{E0D875ED-C61A-4828-B233-029775495582}" srcOrd="3" destOrd="0" presId="urn:microsoft.com/office/officeart/2005/8/layout/hProcess3"/>
    <dgm:cxn modelId="{C107D07D-C2AF-4030-B7CC-8C696D4B313C}" type="presParOf" srcId="{407FD1BC-1694-47A4-B6C5-CA1D06816323}" destId="{873F1BB2-8045-4A06-A6C5-9360FE666FA6}" srcOrd="6" destOrd="0" presId="urn:microsoft.com/office/officeart/2005/8/layout/hProcess3"/>
    <dgm:cxn modelId="{60ED4BE7-EB3A-4B59-8B0A-ECD687173A9B}" type="presParOf" srcId="{407FD1BC-1694-47A4-B6C5-CA1D06816323}" destId="{2BC4C1D7-95FE-46A0-9C2A-274FC1CCF065}" srcOrd="7" destOrd="0" presId="urn:microsoft.com/office/officeart/2005/8/layout/hProcess3"/>
    <dgm:cxn modelId="{DFD49035-CA6C-48B3-BFA5-484DD17B591A}" type="presParOf" srcId="{2BC4C1D7-95FE-46A0-9C2A-274FC1CCF065}" destId="{1C15E8A0-12ED-4E87-98EF-5EEBB253F61A}" srcOrd="0" destOrd="0" presId="urn:microsoft.com/office/officeart/2005/8/layout/hProcess3"/>
    <dgm:cxn modelId="{A2B33E1D-A1A3-4E53-8FFA-F3C6B9D17651}" type="presParOf" srcId="{2BC4C1D7-95FE-46A0-9C2A-274FC1CCF065}" destId="{8C204D19-9EE7-4173-A360-2A47E5B1DBDF}" srcOrd="1" destOrd="0" presId="urn:microsoft.com/office/officeart/2005/8/layout/hProcess3"/>
    <dgm:cxn modelId="{0FA4BDB0-CEE4-4AD2-A4C2-8AB6196F9584}" type="presParOf" srcId="{2BC4C1D7-95FE-46A0-9C2A-274FC1CCF065}" destId="{C67DFE94-A29B-4D1D-AF9B-51A20481A297}" srcOrd="2" destOrd="0" presId="urn:microsoft.com/office/officeart/2005/8/layout/hProcess3"/>
    <dgm:cxn modelId="{C28458B1-FF3A-4580-B9DC-D8B10DE019D1}" type="presParOf" srcId="{2BC4C1D7-95FE-46A0-9C2A-274FC1CCF065}" destId="{E3410E78-3840-4E38-9380-20166361A1C9}" srcOrd="3" destOrd="0" presId="urn:microsoft.com/office/officeart/2005/8/layout/hProcess3"/>
    <dgm:cxn modelId="{48FC815E-C2A4-438C-8B51-ACDDAFEF9BE4}" type="presParOf" srcId="{407FD1BC-1694-47A4-B6C5-CA1D06816323}" destId="{9ABC4B40-675C-41A8-8544-B36B25E34C5F}" srcOrd="8" destOrd="0" presId="urn:microsoft.com/office/officeart/2005/8/layout/hProcess3"/>
    <dgm:cxn modelId="{98BAFB64-3388-438C-A757-6B5E12CA4214}" type="presParOf" srcId="{407FD1BC-1694-47A4-B6C5-CA1D06816323}" destId="{2AC8B0AF-296F-41A3-9B84-C706E1322C7F}" srcOrd="9" destOrd="0" presId="urn:microsoft.com/office/officeart/2005/8/layout/hProcess3"/>
    <dgm:cxn modelId="{011EDE2D-2981-4696-BB65-56277709AF2A}" type="presParOf" srcId="{407FD1BC-1694-47A4-B6C5-CA1D06816323}" destId="{8E2F9479-0C4A-4923-AB5F-5BE4FAD2DA09}" srcOrd="10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03A6A5-9B7E-4386-871B-8871B6CBD8D6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8C3208-90D4-42D0-AE7A-CCB0D5E6E194}">
      <dgm:prSet custT="1"/>
      <dgm:spPr/>
      <dgm:t>
        <a:bodyPr/>
        <a:lstStyle/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1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1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1" dirty="0" smtClean="0">
            <a:solidFill>
              <a:schemeClr val="tx1"/>
            </a:solidFill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endParaRPr lang="he-IL" sz="1600" b="1" dirty="0" smtClean="0">
            <a:solidFill>
              <a:schemeClr val="tx1"/>
            </a:solidFill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endParaRPr lang="he-IL" sz="1600" b="1" dirty="0" smtClean="0">
            <a:solidFill>
              <a:schemeClr val="tx1"/>
            </a:solidFill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he-IL" sz="2000" b="1" dirty="0" smtClean="0">
              <a:solidFill>
                <a:schemeClr val="tx1"/>
              </a:solidFill>
            </a:rPr>
            <a:t>קבלת 60% פנסיה</a:t>
          </a:r>
        </a:p>
        <a:p>
          <a:pPr algn="r" rtl="1">
            <a:lnSpc>
              <a:spcPct val="0"/>
            </a:lnSpc>
            <a:spcAft>
              <a:spcPts val="0"/>
            </a:spcAft>
          </a:pPr>
          <a:endParaRPr lang="he-IL" sz="1600" b="1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ct val="3500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600" b="0" dirty="0" smtClean="0">
              <a:solidFill>
                <a:schemeClr val="tx1"/>
              </a:solidFill>
            </a:rPr>
            <a:t>1. </a:t>
          </a:r>
          <a:r>
            <a:rPr lang="he-IL" sz="1400" b="0" dirty="0" smtClean="0">
              <a:solidFill>
                <a:schemeClr val="tx1"/>
              </a:solidFill>
            </a:rPr>
            <a:t>הפנסיה תהיה 9,300 לכל החיים    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b="0" dirty="0" smtClean="0">
              <a:solidFill>
                <a:schemeClr val="tx1"/>
              </a:solidFill>
            </a:rPr>
            <a:t>    (פלוס הצמדה למדד פעם בשנה)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400" b="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b="0" dirty="0" smtClean="0">
              <a:solidFill>
                <a:schemeClr val="tx1"/>
              </a:solidFill>
            </a:rPr>
            <a:t>2. סך הפנסיה המצטברת ברוטו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b="0" dirty="0" smtClean="0">
              <a:solidFill>
                <a:schemeClr val="tx1"/>
              </a:solidFill>
            </a:rPr>
            <a:t>    שתקבל  כ-  372,000 ₪ (40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b="0" dirty="0" smtClean="0">
              <a:solidFill>
                <a:schemeClr val="tx1"/>
              </a:solidFill>
            </a:rPr>
            <a:t>    חודשים).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400" b="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b="0" dirty="0" smtClean="0">
              <a:solidFill>
                <a:schemeClr val="tx1"/>
              </a:solidFill>
            </a:rPr>
            <a:t>3. הפקדות שוטפות יבוצעו בקופה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b="0" dirty="0" smtClean="0">
              <a:solidFill>
                <a:schemeClr val="tx1"/>
              </a:solidFill>
            </a:rPr>
            <a:t>    חדשה ויצטבר שם כ- 164,000 ₪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en-US" sz="1600" dirty="0">
            <a:solidFill>
              <a:schemeClr val="tx1"/>
            </a:solidFill>
          </a:endParaRPr>
        </a:p>
      </dgm:t>
    </dgm:pt>
    <dgm:pt modelId="{02A2C657-057C-445D-9EF3-13D4D4A2F61B}" type="parTrans" cxnId="{9D5ED8D7-1964-451D-8472-4158632939EB}">
      <dgm:prSet/>
      <dgm:spPr/>
      <dgm:t>
        <a:bodyPr/>
        <a:lstStyle/>
        <a:p>
          <a:pPr algn="r" rtl="1"/>
          <a:endParaRPr lang="en-US" sz="1600">
            <a:solidFill>
              <a:schemeClr val="bg1"/>
            </a:solidFill>
          </a:endParaRPr>
        </a:p>
      </dgm:t>
    </dgm:pt>
    <dgm:pt modelId="{A9543E1E-DF61-4124-988C-98D87EF20BE7}" type="sibTrans" cxnId="{9D5ED8D7-1964-451D-8472-4158632939EB}">
      <dgm:prSet/>
      <dgm:spPr/>
      <dgm:t>
        <a:bodyPr/>
        <a:lstStyle/>
        <a:p>
          <a:pPr algn="r" rtl="1"/>
          <a:endParaRPr lang="en-US" sz="1600">
            <a:solidFill>
              <a:schemeClr val="bg1"/>
            </a:solidFill>
          </a:endParaRPr>
        </a:p>
      </dgm:t>
    </dgm:pt>
    <dgm:pt modelId="{1D3F9D37-99B5-4992-88B6-3769D8CD7896}">
      <dgm:prSet custT="1"/>
      <dgm:spPr/>
      <dgm:t>
        <a:bodyPr/>
        <a:lstStyle/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800" b="1" dirty="0" smtClean="0">
            <a:solidFill>
              <a:schemeClr val="tx1"/>
            </a:solidFill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endParaRPr lang="he-IL" sz="1800" b="1" dirty="0" smtClean="0">
            <a:solidFill>
              <a:schemeClr val="tx1"/>
            </a:solidFill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endParaRPr lang="he-IL" sz="1800" b="1" dirty="0" smtClean="0">
            <a:solidFill>
              <a:schemeClr val="tx1"/>
            </a:solidFill>
          </a:endParaRPr>
        </a:p>
        <a:p>
          <a:pPr algn="ctr" rtl="1">
            <a:lnSpc>
              <a:spcPct val="90000"/>
            </a:lnSpc>
            <a:spcAft>
              <a:spcPct val="35000"/>
            </a:spcAft>
          </a:pPr>
          <a:r>
            <a:rPr lang="he-IL" sz="2000" b="1" dirty="0" smtClean="0">
              <a:solidFill>
                <a:schemeClr val="tx1"/>
              </a:solidFill>
            </a:rPr>
            <a:t>המשך צבירת </a:t>
          </a:r>
          <a:r>
            <a:rPr lang="he-IL" sz="2000" b="1" dirty="0" smtClean="0">
              <a:solidFill>
                <a:schemeClr val="tx1"/>
              </a:solidFill>
            </a:rPr>
            <a:t>זכויות ל70% </a:t>
          </a:r>
          <a:endParaRPr lang="he-IL" sz="2000" b="1" dirty="0" smtClean="0">
            <a:solidFill>
              <a:schemeClr val="tx1"/>
            </a:solidFill>
          </a:endParaRPr>
        </a:p>
        <a:p>
          <a:pPr algn="r" rtl="1">
            <a:lnSpc>
              <a:spcPct val="0"/>
            </a:lnSpc>
            <a:spcAft>
              <a:spcPts val="0"/>
            </a:spcAft>
          </a:pPr>
          <a:r>
            <a:rPr lang="he-IL" sz="1800" b="1" dirty="0" smtClean="0">
              <a:solidFill>
                <a:schemeClr val="tx1"/>
              </a:solidFill>
            </a:rPr>
            <a:t>  </a:t>
          </a: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600" dirty="0" smtClean="0">
              <a:solidFill>
                <a:schemeClr val="tx1"/>
              </a:solidFill>
            </a:rPr>
            <a:t>1. </a:t>
          </a:r>
          <a:r>
            <a:rPr lang="he-IL" sz="1400" dirty="0" smtClean="0">
              <a:solidFill>
                <a:schemeClr val="tx1"/>
              </a:solidFill>
            </a:rPr>
            <a:t>תוספת שנתית של 1% זכויות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dirty="0" smtClean="0">
              <a:solidFill>
                <a:schemeClr val="tx1"/>
              </a:solidFill>
            </a:rPr>
            <a:t>    ובסה"כ 3% זכויות בשנה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40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dirty="0" smtClean="0">
              <a:solidFill>
                <a:schemeClr val="tx1"/>
              </a:solidFill>
            </a:rPr>
            <a:t>2. תוך 40 חודשי הפקדה, תגיע ל- 70%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dirty="0" smtClean="0">
              <a:solidFill>
                <a:schemeClr val="tx1"/>
              </a:solidFill>
            </a:rPr>
            <a:t>    פנסיה </a:t>
          </a:r>
        </a:p>
        <a:p>
          <a:pPr algn="r" rtl="1">
            <a:lnSpc>
              <a:spcPts val="1500"/>
            </a:lnSpc>
            <a:spcAft>
              <a:spcPct val="35000"/>
            </a:spcAft>
          </a:pPr>
          <a:endParaRPr lang="he-IL" sz="140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dirty="0" smtClean="0">
              <a:solidFill>
                <a:schemeClr val="tx1"/>
              </a:solidFill>
            </a:rPr>
            <a:t>3. הפנסיה תגדל בעוד כ- 1,980 ₪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r>
            <a:rPr lang="he-IL" sz="1400" dirty="0" smtClean="0">
              <a:solidFill>
                <a:schemeClr val="tx1"/>
              </a:solidFill>
            </a:rPr>
            <a:t>    ברוטו (לא כולל הצמדה). </a:t>
          </a: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40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ts val="1500"/>
            </a:lnSpc>
            <a:spcAft>
              <a:spcPts val="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r>
            <a:rPr lang="he-IL" sz="1600" dirty="0" smtClean="0">
              <a:solidFill>
                <a:schemeClr val="tx1"/>
              </a:solidFill>
            </a:rPr>
            <a:t> </a:t>
          </a: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endParaRPr lang="he-IL" sz="160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  <a:spcAft>
              <a:spcPct val="35000"/>
            </a:spcAft>
          </a:pPr>
          <a:r>
            <a:rPr lang="he-IL" sz="1600" dirty="0" smtClean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AA5227F1-3E7C-4280-A417-2D56E7899C3D}" type="sibTrans" cxnId="{376F6B9F-EA6E-4E92-8F8A-8F7DABD48A77}">
      <dgm:prSet/>
      <dgm:spPr/>
      <dgm:t>
        <a:bodyPr/>
        <a:lstStyle/>
        <a:p>
          <a:pPr algn="r" rtl="1"/>
          <a:endParaRPr lang="en-US" sz="1600">
            <a:solidFill>
              <a:schemeClr val="bg1"/>
            </a:solidFill>
          </a:endParaRPr>
        </a:p>
      </dgm:t>
    </dgm:pt>
    <dgm:pt modelId="{84D2A4FB-AC01-48B6-8817-7C3922010259}" type="parTrans" cxnId="{376F6B9F-EA6E-4E92-8F8A-8F7DABD48A77}">
      <dgm:prSet/>
      <dgm:spPr/>
      <dgm:t>
        <a:bodyPr/>
        <a:lstStyle/>
        <a:p>
          <a:pPr algn="r" rtl="1"/>
          <a:endParaRPr lang="en-US" sz="1600">
            <a:solidFill>
              <a:schemeClr val="bg1"/>
            </a:solidFill>
          </a:endParaRPr>
        </a:p>
      </dgm:t>
    </dgm:pt>
    <dgm:pt modelId="{FF9C9886-3A1C-4242-B783-942D746279CF}">
      <dgm:prSet phldrT="[טקסט]" custT="1"/>
      <dgm:spPr>
        <a:solidFill>
          <a:srgbClr val="C00000"/>
        </a:solidFill>
      </dgm:spPr>
      <dgm:t>
        <a:bodyPr anchor="b"/>
        <a:lstStyle/>
        <a:p>
          <a:pPr algn="r" rtl="1">
            <a:lnSpc>
              <a:spcPct val="100000"/>
            </a:lnSpc>
            <a:spcAft>
              <a:spcPts val="600"/>
            </a:spcAft>
          </a:pPr>
          <a:r>
            <a:rPr lang="he-IL" sz="1600" b="1" dirty="0" smtClean="0">
              <a:solidFill>
                <a:schemeClr val="bg1"/>
              </a:solidFill>
            </a:rPr>
            <a:t> </a:t>
          </a:r>
        </a:p>
        <a:p>
          <a:pPr algn="ctr" rtl="1">
            <a:lnSpc>
              <a:spcPct val="100000"/>
            </a:lnSpc>
            <a:spcAft>
              <a:spcPts val="600"/>
            </a:spcAft>
          </a:pPr>
          <a:r>
            <a:rPr lang="he-IL" sz="2800" b="1" u="none" dirty="0" smtClean="0">
              <a:solidFill>
                <a:schemeClr val="bg1"/>
              </a:solidFill>
            </a:rPr>
            <a:t>בחינת שתי חלופות </a:t>
          </a:r>
          <a:endParaRPr lang="he-IL" sz="2800" b="1" u="none" dirty="0">
            <a:solidFill>
              <a:schemeClr val="bg1"/>
            </a:solidFill>
          </a:endParaRPr>
        </a:p>
      </dgm:t>
    </dgm:pt>
    <dgm:pt modelId="{DEBB0484-4274-4CEF-A051-03C33E30F056}" type="sibTrans" cxnId="{20C4E708-45CD-441F-836D-A6283709402B}">
      <dgm:prSet/>
      <dgm:spPr/>
      <dgm:t>
        <a:bodyPr/>
        <a:lstStyle/>
        <a:p>
          <a:pPr algn="r" rtl="1"/>
          <a:endParaRPr lang="he-IL" sz="1600" b="0">
            <a:solidFill>
              <a:schemeClr val="bg1"/>
            </a:solidFill>
          </a:endParaRPr>
        </a:p>
      </dgm:t>
    </dgm:pt>
    <dgm:pt modelId="{F21EDE39-E13C-44C6-B924-26F389572BEA}" type="parTrans" cxnId="{20C4E708-45CD-441F-836D-A6283709402B}">
      <dgm:prSet/>
      <dgm:spPr/>
      <dgm:t>
        <a:bodyPr/>
        <a:lstStyle/>
        <a:p>
          <a:pPr algn="r" rtl="1"/>
          <a:endParaRPr lang="he-IL" sz="1600" b="0">
            <a:solidFill>
              <a:schemeClr val="bg1"/>
            </a:solidFill>
          </a:endParaRPr>
        </a:p>
      </dgm:t>
    </dgm:pt>
    <dgm:pt modelId="{F577690F-BDA5-49EF-B0A2-F0D6C22015FA}" type="pres">
      <dgm:prSet presAssocID="{F603A6A5-9B7E-4386-871B-8871B6CBD8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77482C-AAE1-4DA4-8CBE-B8EC65CB9E7A}" type="pres">
      <dgm:prSet presAssocID="{FF9C9886-3A1C-4242-B783-942D746279CF}" presName="vertOne" presStyleCnt="0"/>
      <dgm:spPr/>
      <dgm:t>
        <a:bodyPr/>
        <a:lstStyle/>
        <a:p>
          <a:endParaRPr lang="en-US"/>
        </a:p>
      </dgm:t>
    </dgm:pt>
    <dgm:pt modelId="{F46A31EE-3819-4794-951A-6B8686C2118F}" type="pres">
      <dgm:prSet presAssocID="{FF9C9886-3A1C-4242-B783-942D746279CF}" presName="txOne" presStyleLbl="node0" presStyleIdx="0" presStyleCnt="1" custScaleY="17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D742A-0C6B-4D36-8026-6F31B77DF84C}" type="pres">
      <dgm:prSet presAssocID="{FF9C9886-3A1C-4242-B783-942D746279CF}" presName="parTransOne" presStyleCnt="0"/>
      <dgm:spPr/>
      <dgm:t>
        <a:bodyPr/>
        <a:lstStyle/>
        <a:p>
          <a:endParaRPr lang="en-US"/>
        </a:p>
      </dgm:t>
    </dgm:pt>
    <dgm:pt modelId="{8AC27B6D-AE1B-4B79-88B9-8CF83974086D}" type="pres">
      <dgm:prSet presAssocID="{FF9C9886-3A1C-4242-B783-942D746279CF}" presName="horzOne" presStyleCnt="0"/>
      <dgm:spPr/>
      <dgm:t>
        <a:bodyPr/>
        <a:lstStyle/>
        <a:p>
          <a:endParaRPr lang="en-US"/>
        </a:p>
      </dgm:t>
    </dgm:pt>
    <dgm:pt modelId="{88BE0B1C-333E-4D99-A6C9-E6EAD9EC2C14}" type="pres">
      <dgm:prSet presAssocID="{AE8C3208-90D4-42D0-AE7A-CCB0D5E6E194}" presName="vertTwo" presStyleCnt="0"/>
      <dgm:spPr/>
      <dgm:t>
        <a:bodyPr/>
        <a:lstStyle/>
        <a:p>
          <a:endParaRPr lang="en-US"/>
        </a:p>
      </dgm:t>
    </dgm:pt>
    <dgm:pt modelId="{526CFF38-47E8-444E-BCB8-25E040C35982}" type="pres">
      <dgm:prSet presAssocID="{AE8C3208-90D4-42D0-AE7A-CCB0D5E6E194}" presName="txTwo" presStyleLbl="node2" presStyleIdx="0" presStyleCnt="2" custLinFactNeighborX="-77" custLinFactNeighborY="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5EF517-1C70-4E21-B041-FDDB3C14BB4B}" type="pres">
      <dgm:prSet presAssocID="{AE8C3208-90D4-42D0-AE7A-CCB0D5E6E194}" presName="horzTwo" presStyleCnt="0"/>
      <dgm:spPr/>
      <dgm:t>
        <a:bodyPr/>
        <a:lstStyle/>
        <a:p>
          <a:endParaRPr lang="en-US"/>
        </a:p>
      </dgm:t>
    </dgm:pt>
    <dgm:pt modelId="{F116C23B-F7D0-4FB4-A5C5-16662F82B377}" type="pres">
      <dgm:prSet presAssocID="{A9543E1E-DF61-4124-988C-98D87EF20BE7}" presName="sibSpaceTwo" presStyleCnt="0"/>
      <dgm:spPr/>
      <dgm:t>
        <a:bodyPr/>
        <a:lstStyle/>
        <a:p>
          <a:endParaRPr lang="en-US"/>
        </a:p>
      </dgm:t>
    </dgm:pt>
    <dgm:pt modelId="{B3E748DD-7E78-454D-84E9-06D483E7D78E}" type="pres">
      <dgm:prSet presAssocID="{1D3F9D37-99B5-4992-88B6-3769D8CD7896}" presName="vertTwo" presStyleCnt="0"/>
      <dgm:spPr/>
      <dgm:t>
        <a:bodyPr/>
        <a:lstStyle/>
        <a:p>
          <a:endParaRPr lang="en-US"/>
        </a:p>
      </dgm:t>
    </dgm:pt>
    <dgm:pt modelId="{B9B54458-A492-4A98-8FE2-8136B07B273E}" type="pres">
      <dgm:prSet presAssocID="{1D3F9D37-99B5-4992-88B6-3769D8CD7896}" presName="txTwo" presStyleLbl="node2" presStyleIdx="1" presStyleCnt="2" custLinFactNeighborX="77" custLinFactNeighborY="3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1E323-E872-4106-A726-2FEBE9790F4E}" type="pres">
      <dgm:prSet presAssocID="{1D3F9D37-99B5-4992-88B6-3769D8CD7896}" presName="horzTwo" presStyleCnt="0"/>
      <dgm:spPr/>
      <dgm:t>
        <a:bodyPr/>
        <a:lstStyle/>
        <a:p>
          <a:endParaRPr lang="en-US"/>
        </a:p>
      </dgm:t>
    </dgm:pt>
  </dgm:ptLst>
  <dgm:cxnLst>
    <dgm:cxn modelId="{544E6080-17BA-494F-A21A-CE606117C9C8}" type="presOf" srcId="{FF9C9886-3A1C-4242-B783-942D746279CF}" destId="{F46A31EE-3819-4794-951A-6B8686C2118F}" srcOrd="0" destOrd="0" presId="urn:microsoft.com/office/officeart/2005/8/layout/hierarchy4"/>
    <dgm:cxn modelId="{9D5ED8D7-1964-451D-8472-4158632939EB}" srcId="{FF9C9886-3A1C-4242-B783-942D746279CF}" destId="{AE8C3208-90D4-42D0-AE7A-CCB0D5E6E194}" srcOrd="0" destOrd="0" parTransId="{02A2C657-057C-445D-9EF3-13D4D4A2F61B}" sibTransId="{A9543E1E-DF61-4124-988C-98D87EF20BE7}"/>
    <dgm:cxn modelId="{20C4E708-45CD-441F-836D-A6283709402B}" srcId="{F603A6A5-9B7E-4386-871B-8871B6CBD8D6}" destId="{FF9C9886-3A1C-4242-B783-942D746279CF}" srcOrd="0" destOrd="0" parTransId="{F21EDE39-E13C-44C6-B924-26F389572BEA}" sibTransId="{DEBB0484-4274-4CEF-A051-03C33E30F056}"/>
    <dgm:cxn modelId="{376F6B9F-EA6E-4E92-8F8A-8F7DABD48A77}" srcId="{FF9C9886-3A1C-4242-B783-942D746279CF}" destId="{1D3F9D37-99B5-4992-88B6-3769D8CD7896}" srcOrd="1" destOrd="0" parTransId="{84D2A4FB-AC01-48B6-8817-7C3922010259}" sibTransId="{AA5227F1-3E7C-4280-A417-2D56E7899C3D}"/>
    <dgm:cxn modelId="{47BA2841-BDF5-41F0-91F9-472029255197}" type="presOf" srcId="{1D3F9D37-99B5-4992-88B6-3769D8CD7896}" destId="{B9B54458-A492-4A98-8FE2-8136B07B273E}" srcOrd="0" destOrd="0" presId="urn:microsoft.com/office/officeart/2005/8/layout/hierarchy4"/>
    <dgm:cxn modelId="{6DBDD02B-8763-4D84-87CD-5DD192B27DF0}" type="presOf" srcId="{AE8C3208-90D4-42D0-AE7A-CCB0D5E6E194}" destId="{526CFF38-47E8-444E-BCB8-25E040C35982}" srcOrd="0" destOrd="0" presId="urn:microsoft.com/office/officeart/2005/8/layout/hierarchy4"/>
    <dgm:cxn modelId="{B636FBEA-CF16-4548-A7CF-C885A92D565E}" type="presOf" srcId="{F603A6A5-9B7E-4386-871B-8871B6CBD8D6}" destId="{F577690F-BDA5-49EF-B0A2-F0D6C22015FA}" srcOrd="0" destOrd="0" presId="urn:microsoft.com/office/officeart/2005/8/layout/hierarchy4"/>
    <dgm:cxn modelId="{3F11E635-3023-48A5-A758-C47C2A77451F}" type="presParOf" srcId="{F577690F-BDA5-49EF-B0A2-F0D6C22015FA}" destId="{1D77482C-AAE1-4DA4-8CBE-B8EC65CB9E7A}" srcOrd="0" destOrd="0" presId="urn:microsoft.com/office/officeart/2005/8/layout/hierarchy4"/>
    <dgm:cxn modelId="{07609268-011B-4480-821E-1691C40E2D06}" type="presParOf" srcId="{1D77482C-AAE1-4DA4-8CBE-B8EC65CB9E7A}" destId="{F46A31EE-3819-4794-951A-6B8686C2118F}" srcOrd="0" destOrd="0" presId="urn:microsoft.com/office/officeart/2005/8/layout/hierarchy4"/>
    <dgm:cxn modelId="{33EAFD51-9F68-4A54-B32D-79364460B9DB}" type="presParOf" srcId="{1D77482C-AAE1-4DA4-8CBE-B8EC65CB9E7A}" destId="{087D742A-0C6B-4D36-8026-6F31B77DF84C}" srcOrd="1" destOrd="0" presId="urn:microsoft.com/office/officeart/2005/8/layout/hierarchy4"/>
    <dgm:cxn modelId="{52947BD7-7795-4152-99BC-88F79ED1084F}" type="presParOf" srcId="{1D77482C-AAE1-4DA4-8CBE-B8EC65CB9E7A}" destId="{8AC27B6D-AE1B-4B79-88B9-8CF83974086D}" srcOrd="2" destOrd="0" presId="urn:microsoft.com/office/officeart/2005/8/layout/hierarchy4"/>
    <dgm:cxn modelId="{8CCE7F76-B9F0-4A67-BBAF-B1AD43549D12}" type="presParOf" srcId="{8AC27B6D-AE1B-4B79-88B9-8CF83974086D}" destId="{88BE0B1C-333E-4D99-A6C9-E6EAD9EC2C14}" srcOrd="0" destOrd="0" presId="urn:microsoft.com/office/officeart/2005/8/layout/hierarchy4"/>
    <dgm:cxn modelId="{E93D06D3-2617-4DDA-BF8D-3813195D1C0A}" type="presParOf" srcId="{88BE0B1C-333E-4D99-A6C9-E6EAD9EC2C14}" destId="{526CFF38-47E8-444E-BCB8-25E040C35982}" srcOrd="0" destOrd="0" presId="urn:microsoft.com/office/officeart/2005/8/layout/hierarchy4"/>
    <dgm:cxn modelId="{3BB1124B-ACEF-4FCE-B0EA-015BA4952989}" type="presParOf" srcId="{88BE0B1C-333E-4D99-A6C9-E6EAD9EC2C14}" destId="{FB5EF517-1C70-4E21-B041-FDDB3C14BB4B}" srcOrd="1" destOrd="0" presId="urn:microsoft.com/office/officeart/2005/8/layout/hierarchy4"/>
    <dgm:cxn modelId="{07B3C655-133D-4BE2-827B-3113E3F04AAC}" type="presParOf" srcId="{8AC27B6D-AE1B-4B79-88B9-8CF83974086D}" destId="{F116C23B-F7D0-4FB4-A5C5-16662F82B377}" srcOrd="1" destOrd="0" presId="urn:microsoft.com/office/officeart/2005/8/layout/hierarchy4"/>
    <dgm:cxn modelId="{266C5CF3-C76F-44DB-81AE-B0A83014EC77}" type="presParOf" srcId="{8AC27B6D-AE1B-4B79-88B9-8CF83974086D}" destId="{B3E748DD-7E78-454D-84E9-06D483E7D78E}" srcOrd="2" destOrd="0" presId="urn:microsoft.com/office/officeart/2005/8/layout/hierarchy4"/>
    <dgm:cxn modelId="{0B4A42F5-CD4F-4047-B4F5-675A10DBBC39}" type="presParOf" srcId="{B3E748DD-7E78-454D-84E9-06D483E7D78E}" destId="{B9B54458-A492-4A98-8FE2-8136B07B273E}" srcOrd="0" destOrd="0" presId="urn:microsoft.com/office/officeart/2005/8/layout/hierarchy4"/>
    <dgm:cxn modelId="{E6A0F422-37F2-49C4-9EB4-E6C29749B9A8}" type="presParOf" srcId="{B3E748DD-7E78-454D-84E9-06D483E7D78E}" destId="{BF21E323-E872-4106-A726-2FEBE9790F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FEA02E-725D-41B5-9F08-D6DDE06212F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23EE609-A9D8-4444-AC6B-93AD498288BF}">
      <dgm:prSet phldrT="[Text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he-IL" sz="1400" dirty="0" smtClean="0"/>
            <a:t>פנסיית שאירים תחושב מגובה הפנסיה לפני ההיוון </a:t>
          </a:r>
          <a:endParaRPr lang="en-US" sz="1400" dirty="0"/>
        </a:p>
      </dgm:t>
    </dgm:pt>
    <dgm:pt modelId="{DD4CFA58-7E0C-4850-8CA6-72B82650BB92}" type="sibTrans" cxnId="{DE881E4A-91A8-4B0E-BEF4-D4FCE2CD2272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he-IL" sz="1400" dirty="0" smtClean="0"/>
            <a:t>גובה פנסיה י לאחר ההיוון </a:t>
          </a:r>
        </a:p>
        <a:p>
          <a:r>
            <a:rPr lang="he-IL" sz="1400" dirty="0" smtClean="0"/>
            <a:t>לא יפחת משכר מיני' (5,300)</a:t>
          </a:r>
          <a:endParaRPr lang="en-US" sz="1400" dirty="0"/>
        </a:p>
      </dgm:t>
    </dgm:pt>
    <dgm:pt modelId="{EBE64BF2-8839-4B9D-8F6E-25010BFEB273}" type="parTrans" cxnId="{DE881E4A-91A8-4B0E-BEF4-D4FCE2CD2272}">
      <dgm:prSet/>
      <dgm:spPr/>
      <dgm:t>
        <a:bodyPr/>
        <a:lstStyle/>
        <a:p>
          <a:endParaRPr lang="en-US"/>
        </a:p>
      </dgm:t>
    </dgm:pt>
    <dgm:pt modelId="{76112678-B80A-418B-8766-CB15C0DBB73E}">
      <dgm:prSet phldrT="[Text]"/>
      <dgm:sp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bg1"/>
            </a:gs>
            <a:gs pos="83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he-IL" dirty="0" smtClean="0"/>
            <a:t>היוון מקרנות פנסיה </a:t>
          </a:r>
          <a:endParaRPr lang="en-US" dirty="0"/>
        </a:p>
      </dgm:t>
    </dgm:pt>
    <dgm:pt modelId="{BC43F0F3-CF1C-4362-B152-D6B30B390673}" type="sibTrans" cxnId="{59D776E2-2604-4170-9298-8CC677FD2218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he-IL" sz="1400" dirty="0" smtClean="0"/>
            <a:t>תקופה- עד 5 שנים </a:t>
          </a:r>
        </a:p>
        <a:p>
          <a:r>
            <a:rPr lang="he-IL" sz="1400" b="1" dirty="0" smtClean="0"/>
            <a:t>או </a:t>
          </a:r>
          <a:r>
            <a:rPr lang="he-IL" sz="1400" dirty="0" smtClean="0"/>
            <a:t> לכל החיים </a:t>
          </a:r>
          <a:endParaRPr lang="en-US" sz="1400" dirty="0"/>
        </a:p>
      </dgm:t>
    </dgm:pt>
    <dgm:pt modelId="{162ACF52-1AFA-4745-B0EF-A3B47C81ED37}" type="parTrans" cxnId="{59D776E2-2604-4170-9298-8CC677FD2218}">
      <dgm:prSet/>
      <dgm:spPr/>
      <dgm:t>
        <a:bodyPr/>
        <a:lstStyle/>
        <a:p>
          <a:endParaRPr lang="en-US"/>
        </a:p>
      </dgm:t>
    </dgm:pt>
    <dgm:pt modelId="{3D9ADD47-770E-464F-83EC-A8B70BDF82A8}" type="pres">
      <dgm:prSet presAssocID="{B7FEA02E-725D-41B5-9F08-D6DDE06212F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338D96-56C1-451F-94F6-060501C7960C}" type="pres">
      <dgm:prSet presAssocID="{76112678-B80A-418B-8766-CB15C0DBB73E}" presName="composite" presStyleCnt="0"/>
      <dgm:spPr/>
      <dgm:t>
        <a:bodyPr/>
        <a:lstStyle/>
        <a:p>
          <a:pPr rtl="1"/>
          <a:endParaRPr lang="he-IL"/>
        </a:p>
      </dgm:t>
    </dgm:pt>
    <dgm:pt modelId="{CFE71AC6-2EF8-49A3-B700-CAFEAC61947C}" type="pres">
      <dgm:prSet presAssocID="{76112678-B80A-418B-8766-CB15C0DBB73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0052F-156D-4E2C-815D-BD983A29AEF4}" type="pres">
      <dgm:prSet presAssocID="{76112678-B80A-418B-8766-CB15C0DBB73E}" presName="Childtext1" presStyleLbl="revTx" presStyleIdx="0" presStyleCnt="2" custLinFactY="-9607" custLinFactNeighborX="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54A11-4AE7-4E0D-A897-4BE85B84FF06}" type="pres">
      <dgm:prSet presAssocID="{76112678-B80A-418B-8766-CB15C0DBB73E}" presName="BalanceSpacing" presStyleCnt="0"/>
      <dgm:spPr/>
      <dgm:t>
        <a:bodyPr/>
        <a:lstStyle/>
        <a:p>
          <a:pPr rtl="1"/>
          <a:endParaRPr lang="he-IL"/>
        </a:p>
      </dgm:t>
    </dgm:pt>
    <dgm:pt modelId="{20B20F1A-35E5-4A58-851B-607E8F54CFF5}" type="pres">
      <dgm:prSet presAssocID="{76112678-B80A-418B-8766-CB15C0DBB73E}" presName="BalanceSpacing1" presStyleCnt="0"/>
      <dgm:spPr/>
      <dgm:t>
        <a:bodyPr/>
        <a:lstStyle/>
        <a:p>
          <a:pPr rtl="1"/>
          <a:endParaRPr lang="he-IL"/>
        </a:p>
      </dgm:t>
    </dgm:pt>
    <dgm:pt modelId="{AD67066C-AC76-4F21-8613-1B1C214E6200}" type="pres">
      <dgm:prSet presAssocID="{BC43F0F3-CF1C-4362-B152-D6B30B390673}" presName="Accent1Text" presStyleLbl="node1" presStyleIdx="1" presStyleCnt="4"/>
      <dgm:spPr/>
      <dgm:t>
        <a:bodyPr/>
        <a:lstStyle/>
        <a:p>
          <a:endParaRPr lang="en-US"/>
        </a:p>
      </dgm:t>
    </dgm:pt>
    <dgm:pt modelId="{704FACC4-A773-4F1A-A25E-1A5449DD627C}" type="pres">
      <dgm:prSet presAssocID="{BC43F0F3-CF1C-4362-B152-D6B30B390673}" presName="spaceBetweenRectangles" presStyleCnt="0"/>
      <dgm:spPr/>
      <dgm:t>
        <a:bodyPr/>
        <a:lstStyle/>
        <a:p>
          <a:pPr rtl="1"/>
          <a:endParaRPr lang="he-IL"/>
        </a:p>
      </dgm:t>
    </dgm:pt>
    <dgm:pt modelId="{26C2CD85-93B5-4938-99DC-5D796A882E55}" type="pres">
      <dgm:prSet presAssocID="{923EE609-A9D8-4444-AC6B-93AD498288BF}" presName="composite" presStyleCnt="0"/>
      <dgm:spPr/>
      <dgm:t>
        <a:bodyPr/>
        <a:lstStyle/>
        <a:p>
          <a:pPr rtl="1"/>
          <a:endParaRPr lang="he-IL"/>
        </a:p>
      </dgm:t>
    </dgm:pt>
    <dgm:pt modelId="{684DD175-F3E6-4132-A3B8-920677EB5BB7}" type="pres">
      <dgm:prSet presAssocID="{923EE609-A9D8-4444-AC6B-93AD498288BF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37B7F-5EA6-4031-ACA7-2477CDDCE9C2}" type="pres">
      <dgm:prSet presAssocID="{923EE609-A9D8-4444-AC6B-93AD498288BF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113CD-B5CD-43FE-B637-12BBBFE72165}" type="pres">
      <dgm:prSet presAssocID="{923EE609-A9D8-4444-AC6B-93AD498288BF}" presName="BalanceSpacing" presStyleCnt="0"/>
      <dgm:spPr/>
      <dgm:t>
        <a:bodyPr/>
        <a:lstStyle/>
        <a:p>
          <a:pPr rtl="1"/>
          <a:endParaRPr lang="he-IL"/>
        </a:p>
      </dgm:t>
    </dgm:pt>
    <dgm:pt modelId="{0DA50CDB-71E8-4E72-BA47-6A8340F56517}" type="pres">
      <dgm:prSet presAssocID="{923EE609-A9D8-4444-AC6B-93AD498288BF}" presName="BalanceSpacing1" presStyleCnt="0"/>
      <dgm:spPr/>
      <dgm:t>
        <a:bodyPr/>
        <a:lstStyle/>
        <a:p>
          <a:pPr rtl="1"/>
          <a:endParaRPr lang="he-IL"/>
        </a:p>
      </dgm:t>
    </dgm:pt>
    <dgm:pt modelId="{AA75BC9C-0159-42E0-A331-84DE1F0DD29B}" type="pres">
      <dgm:prSet presAssocID="{DD4CFA58-7E0C-4850-8CA6-72B82650BB92}" presName="Accent1Text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59D776E2-2604-4170-9298-8CC677FD2218}" srcId="{B7FEA02E-725D-41B5-9F08-D6DDE06212FF}" destId="{76112678-B80A-418B-8766-CB15C0DBB73E}" srcOrd="0" destOrd="0" parTransId="{162ACF52-1AFA-4745-B0EF-A3B47C81ED37}" sibTransId="{BC43F0F3-CF1C-4362-B152-D6B30B390673}"/>
    <dgm:cxn modelId="{709E1083-6E07-4730-9FFB-641F4A49B544}" type="presOf" srcId="{923EE609-A9D8-4444-AC6B-93AD498288BF}" destId="{684DD175-F3E6-4132-A3B8-920677EB5BB7}" srcOrd="0" destOrd="0" presId="urn:microsoft.com/office/officeart/2008/layout/AlternatingHexagons"/>
    <dgm:cxn modelId="{0E04AE5B-132B-4069-9B33-1317A8461431}" type="presOf" srcId="{BC43F0F3-CF1C-4362-B152-D6B30B390673}" destId="{AD67066C-AC76-4F21-8613-1B1C214E6200}" srcOrd="0" destOrd="0" presId="urn:microsoft.com/office/officeart/2008/layout/AlternatingHexagons"/>
    <dgm:cxn modelId="{D0C58FA7-0F50-4B3A-B5FF-03EBD608D282}" type="presOf" srcId="{B7FEA02E-725D-41B5-9F08-D6DDE06212FF}" destId="{3D9ADD47-770E-464F-83EC-A8B70BDF82A8}" srcOrd="0" destOrd="0" presId="urn:microsoft.com/office/officeart/2008/layout/AlternatingHexagons"/>
    <dgm:cxn modelId="{48873907-E216-4378-9E1B-7A6694BFCA10}" type="presOf" srcId="{DD4CFA58-7E0C-4850-8CA6-72B82650BB92}" destId="{AA75BC9C-0159-42E0-A331-84DE1F0DD29B}" srcOrd="0" destOrd="0" presId="urn:microsoft.com/office/officeart/2008/layout/AlternatingHexagons"/>
    <dgm:cxn modelId="{DE881E4A-91A8-4B0E-BEF4-D4FCE2CD2272}" srcId="{B7FEA02E-725D-41B5-9F08-D6DDE06212FF}" destId="{923EE609-A9D8-4444-AC6B-93AD498288BF}" srcOrd="1" destOrd="0" parTransId="{EBE64BF2-8839-4B9D-8F6E-25010BFEB273}" sibTransId="{DD4CFA58-7E0C-4850-8CA6-72B82650BB92}"/>
    <dgm:cxn modelId="{91FDBD2A-CDDD-4EBD-A049-2DD5E697BEFE}" type="presOf" srcId="{76112678-B80A-418B-8766-CB15C0DBB73E}" destId="{CFE71AC6-2EF8-49A3-B700-CAFEAC61947C}" srcOrd="0" destOrd="0" presId="urn:microsoft.com/office/officeart/2008/layout/AlternatingHexagons"/>
    <dgm:cxn modelId="{6674799A-BFE8-4D21-A378-D80BD26482C4}" type="presParOf" srcId="{3D9ADD47-770E-464F-83EC-A8B70BDF82A8}" destId="{04338D96-56C1-451F-94F6-060501C7960C}" srcOrd="0" destOrd="0" presId="urn:microsoft.com/office/officeart/2008/layout/AlternatingHexagons"/>
    <dgm:cxn modelId="{6784BE44-B59F-4506-BB4C-B8FFB59119A7}" type="presParOf" srcId="{04338D96-56C1-451F-94F6-060501C7960C}" destId="{CFE71AC6-2EF8-49A3-B700-CAFEAC61947C}" srcOrd="0" destOrd="0" presId="urn:microsoft.com/office/officeart/2008/layout/AlternatingHexagons"/>
    <dgm:cxn modelId="{6631416F-5731-4828-B568-53E52D59F9A3}" type="presParOf" srcId="{04338D96-56C1-451F-94F6-060501C7960C}" destId="{1050052F-156D-4E2C-815D-BD983A29AEF4}" srcOrd="1" destOrd="0" presId="urn:microsoft.com/office/officeart/2008/layout/AlternatingHexagons"/>
    <dgm:cxn modelId="{E8EDAAEA-4AD4-46AC-AFDC-F909BE186537}" type="presParOf" srcId="{04338D96-56C1-451F-94F6-060501C7960C}" destId="{C2654A11-4AE7-4E0D-A897-4BE85B84FF06}" srcOrd="2" destOrd="0" presId="urn:microsoft.com/office/officeart/2008/layout/AlternatingHexagons"/>
    <dgm:cxn modelId="{DB5BD754-4B2D-496C-AC8F-65E8825A2AB1}" type="presParOf" srcId="{04338D96-56C1-451F-94F6-060501C7960C}" destId="{20B20F1A-35E5-4A58-851B-607E8F54CFF5}" srcOrd="3" destOrd="0" presId="urn:microsoft.com/office/officeart/2008/layout/AlternatingHexagons"/>
    <dgm:cxn modelId="{626989EC-D46F-4531-A199-C885F3C3F4E5}" type="presParOf" srcId="{04338D96-56C1-451F-94F6-060501C7960C}" destId="{AD67066C-AC76-4F21-8613-1B1C214E6200}" srcOrd="4" destOrd="0" presId="urn:microsoft.com/office/officeart/2008/layout/AlternatingHexagons"/>
    <dgm:cxn modelId="{A5B30875-8FAA-45EF-9302-48C7353A52AB}" type="presParOf" srcId="{3D9ADD47-770E-464F-83EC-A8B70BDF82A8}" destId="{704FACC4-A773-4F1A-A25E-1A5449DD627C}" srcOrd="1" destOrd="0" presId="urn:microsoft.com/office/officeart/2008/layout/AlternatingHexagons"/>
    <dgm:cxn modelId="{2D906C60-66CD-4A62-9492-4F2358C5376A}" type="presParOf" srcId="{3D9ADD47-770E-464F-83EC-A8B70BDF82A8}" destId="{26C2CD85-93B5-4938-99DC-5D796A882E55}" srcOrd="2" destOrd="0" presId="urn:microsoft.com/office/officeart/2008/layout/AlternatingHexagons"/>
    <dgm:cxn modelId="{12E15F21-2EBC-4B96-BF48-F56DEA88219C}" type="presParOf" srcId="{26C2CD85-93B5-4938-99DC-5D796A882E55}" destId="{684DD175-F3E6-4132-A3B8-920677EB5BB7}" srcOrd="0" destOrd="0" presId="urn:microsoft.com/office/officeart/2008/layout/AlternatingHexagons"/>
    <dgm:cxn modelId="{5CC5D5BB-577C-4002-A7D6-C6923F5CFE66}" type="presParOf" srcId="{26C2CD85-93B5-4938-99DC-5D796A882E55}" destId="{2AF37B7F-5EA6-4031-ACA7-2477CDDCE9C2}" srcOrd="1" destOrd="0" presId="urn:microsoft.com/office/officeart/2008/layout/AlternatingHexagons"/>
    <dgm:cxn modelId="{F674FF41-BFE2-4D37-9F08-D1FE6E046FEA}" type="presParOf" srcId="{26C2CD85-93B5-4938-99DC-5D796A882E55}" destId="{D41113CD-B5CD-43FE-B637-12BBBFE72165}" srcOrd="2" destOrd="0" presId="urn:microsoft.com/office/officeart/2008/layout/AlternatingHexagons"/>
    <dgm:cxn modelId="{AC489070-3F40-4B47-B13A-5DE6E796638D}" type="presParOf" srcId="{26C2CD85-93B5-4938-99DC-5D796A882E55}" destId="{0DA50CDB-71E8-4E72-BA47-6A8340F56517}" srcOrd="3" destOrd="0" presId="urn:microsoft.com/office/officeart/2008/layout/AlternatingHexagons"/>
    <dgm:cxn modelId="{563C64E2-F911-4A8A-89F9-A744DE3E6C01}" type="presParOf" srcId="{26C2CD85-93B5-4938-99DC-5D796A882E55}" destId="{AA75BC9C-0159-42E0-A331-84DE1F0DD2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90FAD12-3704-4930-8018-9101AC1068B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71DC8FB-502C-404A-B6E3-01A31899B42F}">
      <dgm:prSet phldrT="[טקסט]"/>
      <dgm:spPr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</dgm:spPr>
      <dgm:t>
        <a:bodyPr/>
        <a:lstStyle/>
        <a:p>
          <a:pPr rtl="1"/>
          <a:endParaRPr lang="he-IL" dirty="0" smtClean="0"/>
        </a:p>
        <a:p>
          <a:pPr rtl="1"/>
          <a:endParaRPr lang="he-IL" dirty="0" smtClean="0"/>
        </a:p>
        <a:p>
          <a:pPr rtl="1"/>
          <a:endParaRPr lang="he-IL" dirty="0" smtClean="0"/>
        </a:p>
        <a:p>
          <a:pPr rtl="1"/>
          <a:endParaRPr lang="he-IL" dirty="0"/>
        </a:p>
      </dgm:t>
    </dgm:pt>
    <dgm:pt modelId="{2D1E3DDF-A1A9-4BC2-AEFB-580F6FE03E1F}" type="parTrans" cxnId="{45B5B5CB-A1AF-4470-BE5C-58444EA5C6F6}">
      <dgm:prSet/>
      <dgm:spPr/>
      <dgm:t>
        <a:bodyPr/>
        <a:lstStyle/>
        <a:p>
          <a:pPr rtl="1"/>
          <a:endParaRPr lang="he-IL"/>
        </a:p>
      </dgm:t>
    </dgm:pt>
    <dgm:pt modelId="{F8211D68-351B-4205-B72E-3F6263680AB0}" type="sibTrans" cxnId="{45B5B5CB-A1AF-4470-BE5C-58444EA5C6F6}">
      <dgm:prSet/>
      <dgm:spPr/>
      <dgm:t>
        <a:bodyPr/>
        <a:lstStyle/>
        <a:p>
          <a:pPr rtl="1"/>
          <a:endParaRPr lang="he-IL"/>
        </a:p>
      </dgm:t>
    </dgm:pt>
    <dgm:pt modelId="{DCE60E1C-67F2-4D1A-A254-92AB63B794DA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6EB50485-3F4F-4B21-AE0E-46DEA39E8267}" type="parTrans" cxnId="{5558747E-DD51-4407-9B09-55662A4F08BF}">
      <dgm:prSet/>
      <dgm:spPr/>
      <dgm:t>
        <a:bodyPr/>
        <a:lstStyle/>
        <a:p>
          <a:pPr rtl="1"/>
          <a:endParaRPr lang="he-IL"/>
        </a:p>
      </dgm:t>
    </dgm:pt>
    <dgm:pt modelId="{9CD5DED4-74B4-4512-9C7E-867D00F36AD5}" type="sibTrans" cxnId="{5558747E-DD51-4407-9B09-55662A4F08BF}">
      <dgm:prSet/>
      <dgm:spPr/>
      <dgm:t>
        <a:bodyPr/>
        <a:lstStyle/>
        <a:p>
          <a:pPr rtl="1"/>
          <a:endParaRPr lang="he-IL"/>
        </a:p>
      </dgm:t>
    </dgm:pt>
    <dgm:pt modelId="{2C9C1164-2F4B-4722-BDDA-53965B90C616}">
      <dgm:prSet phldrT="[טקסט]" phldr="1"/>
      <dgm:spPr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</dgm:spPr>
      <dgm:t>
        <a:bodyPr/>
        <a:lstStyle/>
        <a:p>
          <a:pPr rtl="1"/>
          <a:endParaRPr lang="he-IL"/>
        </a:p>
      </dgm:t>
    </dgm:pt>
    <dgm:pt modelId="{42E89D04-3735-4079-9666-6A861899243A}" type="parTrans" cxnId="{10AD6C47-F0CE-42BE-B421-0B9D26C91AD4}">
      <dgm:prSet/>
      <dgm:spPr/>
      <dgm:t>
        <a:bodyPr/>
        <a:lstStyle/>
        <a:p>
          <a:pPr rtl="1"/>
          <a:endParaRPr lang="he-IL"/>
        </a:p>
      </dgm:t>
    </dgm:pt>
    <dgm:pt modelId="{88ADF440-2F95-491E-B50F-40181FA29254}" type="sibTrans" cxnId="{10AD6C47-F0CE-42BE-B421-0B9D26C91AD4}">
      <dgm:prSet/>
      <dgm:spPr/>
      <dgm:t>
        <a:bodyPr/>
        <a:lstStyle/>
        <a:p>
          <a:pPr rtl="1"/>
          <a:endParaRPr lang="he-IL"/>
        </a:p>
      </dgm:t>
    </dgm:pt>
    <dgm:pt modelId="{CA8D95FA-E43C-4BB5-B724-FA03F45B8DED}">
      <dgm:prSet/>
      <dgm:spPr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</dgm:spPr>
      <dgm:t>
        <a:bodyPr/>
        <a:lstStyle/>
        <a:p>
          <a:pPr rtl="1"/>
          <a:endParaRPr lang="he-IL"/>
        </a:p>
      </dgm:t>
    </dgm:pt>
    <dgm:pt modelId="{66546BE4-14C5-472D-A136-F4D55CB82736}" type="parTrans" cxnId="{256FA095-6EFC-4861-8C51-E7E3DC844AD4}">
      <dgm:prSet/>
      <dgm:spPr/>
      <dgm:t>
        <a:bodyPr/>
        <a:lstStyle/>
        <a:p>
          <a:pPr rtl="1"/>
          <a:endParaRPr lang="he-IL"/>
        </a:p>
      </dgm:t>
    </dgm:pt>
    <dgm:pt modelId="{EA918737-9DB9-4F22-B84C-92FE80DF2BB8}" type="sibTrans" cxnId="{256FA095-6EFC-4861-8C51-E7E3DC844AD4}">
      <dgm:prSet/>
      <dgm:spPr/>
      <dgm:t>
        <a:bodyPr/>
        <a:lstStyle/>
        <a:p>
          <a:pPr rtl="1"/>
          <a:endParaRPr lang="he-IL"/>
        </a:p>
      </dgm:t>
    </dgm:pt>
    <dgm:pt modelId="{82AA1F2A-A813-491B-861B-7465A9B9E1DE}">
      <dgm:prSet/>
      <dgm:spPr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</dgm:spPr>
      <dgm:t>
        <a:bodyPr/>
        <a:lstStyle/>
        <a:p>
          <a:pPr rtl="1"/>
          <a:endParaRPr lang="he-IL"/>
        </a:p>
      </dgm:t>
    </dgm:pt>
    <dgm:pt modelId="{725D109D-A195-487B-A683-C6C8BBE41930}" type="parTrans" cxnId="{B6662C79-031F-49C2-8858-D98B3EEAC1C0}">
      <dgm:prSet/>
      <dgm:spPr/>
      <dgm:t>
        <a:bodyPr/>
        <a:lstStyle/>
        <a:p>
          <a:pPr rtl="1"/>
          <a:endParaRPr lang="he-IL"/>
        </a:p>
      </dgm:t>
    </dgm:pt>
    <dgm:pt modelId="{00426268-4047-4F4E-A206-950231A1F355}" type="sibTrans" cxnId="{B6662C79-031F-49C2-8858-D98B3EEAC1C0}">
      <dgm:prSet/>
      <dgm:spPr/>
      <dgm:t>
        <a:bodyPr/>
        <a:lstStyle/>
        <a:p>
          <a:pPr rtl="1"/>
          <a:endParaRPr lang="he-IL"/>
        </a:p>
      </dgm:t>
    </dgm:pt>
    <dgm:pt modelId="{BB80A4A0-AD1B-459C-A01B-E658DFB28322}" type="pres">
      <dgm:prSet presAssocID="{C90FAD12-3704-4930-8018-9101AC1068B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37067462-B039-44F3-9A64-8BA455DD4E71}" type="pres">
      <dgm:prSet presAssocID="{CA8D95FA-E43C-4BB5-B724-FA03F45B8DED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F42DB2-E187-403E-8F72-7EF92924207D}" type="pres">
      <dgm:prSet presAssocID="{CA8D95FA-E43C-4BB5-B724-FA03F45B8DED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C71677-D0D9-491A-9F8F-B3F1504AC3A0}" type="pres">
      <dgm:prSet presAssocID="{CA8D95FA-E43C-4BB5-B724-FA03F45B8DED}" presName="accentShape_1" presStyleCnt="0"/>
      <dgm:spPr/>
    </dgm:pt>
    <dgm:pt modelId="{49E1B803-AD68-479E-8CF2-1785C52ED043}" type="pres">
      <dgm:prSet presAssocID="{CA8D95FA-E43C-4BB5-B724-FA03F45B8DED}" presName="imageRepeatNode" presStyleLbl="node1" presStyleIdx="0" presStyleCnt="4" custLinFactNeighborY="331"/>
      <dgm:spPr/>
      <dgm:t>
        <a:bodyPr/>
        <a:lstStyle/>
        <a:p>
          <a:pPr rtl="1"/>
          <a:endParaRPr lang="he-IL"/>
        </a:p>
      </dgm:t>
    </dgm:pt>
    <dgm:pt modelId="{38677746-9326-41C8-9AE9-1BD7757E9EFC}" type="pres">
      <dgm:prSet presAssocID="{82AA1F2A-A813-491B-861B-7465A9B9E1DE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BBAB73-8EC8-4698-9D6C-B0C7EC1C4F04}" type="pres">
      <dgm:prSet presAssocID="{82AA1F2A-A813-491B-861B-7465A9B9E1DE}" presName="childText_2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668D44-472A-4CDA-B6FE-3869B35AF610}" type="pres">
      <dgm:prSet presAssocID="{82AA1F2A-A813-491B-861B-7465A9B9E1DE}" presName="accentShape_2" presStyleCnt="0"/>
      <dgm:spPr/>
    </dgm:pt>
    <dgm:pt modelId="{090B6DD5-3FB9-4C1A-AEAC-7B57D517A016}" type="pres">
      <dgm:prSet presAssocID="{82AA1F2A-A813-491B-861B-7465A9B9E1DE}" presName="imageRepeatNode" presStyleLbl="node1" presStyleIdx="1" presStyleCnt="4"/>
      <dgm:spPr/>
      <dgm:t>
        <a:bodyPr/>
        <a:lstStyle/>
        <a:p>
          <a:pPr rtl="1"/>
          <a:endParaRPr lang="he-IL"/>
        </a:p>
      </dgm:t>
    </dgm:pt>
    <dgm:pt modelId="{9AA72BCF-9ADC-44A2-9781-40BAD59F3FC0}" type="pres">
      <dgm:prSet presAssocID="{C71DC8FB-502C-404A-B6E3-01A31899B42F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51105C-0E5E-4F6F-A2BD-16FB2EFF4EBC}" type="pres">
      <dgm:prSet presAssocID="{C71DC8FB-502C-404A-B6E3-01A31899B42F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C0FE937-A5A5-4ADC-833D-F22BE11D51E9}" type="pres">
      <dgm:prSet presAssocID="{C71DC8FB-502C-404A-B6E3-01A31899B42F}" presName="accentShape_3" presStyleCnt="0"/>
      <dgm:spPr/>
    </dgm:pt>
    <dgm:pt modelId="{464BCF2A-6303-4F43-B216-5CDE4E1DCF9B}" type="pres">
      <dgm:prSet presAssocID="{C71DC8FB-502C-404A-B6E3-01A31899B42F}" presName="imageRepeatNode" presStyleLbl="node1" presStyleIdx="2" presStyleCnt="4"/>
      <dgm:spPr/>
      <dgm:t>
        <a:bodyPr/>
        <a:lstStyle/>
        <a:p>
          <a:pPr rtl="1"/>
          <a:endParaRPr lang="he-IL"/>
        </a:p>
      </dgm:t>
    </dgm:pt>
    <dgm:pt modelId="{64F0844F-3FDD-464D-B742-37F5891B3BE8}" type="pres">
      <dgm:prSet presAssocID="{2C9C1164-2F4B-4722-BDDA-53965B90C616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43C499-C451-49B6-A56A-CD7267792746}" type="pres">
      <dgm:prSet presAssocID="{2C9C1164-2F4B-4722-BDDA-53965B90C616}" presName="childText_4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F2A7C3-9A35-47C0-970A-A4CAAE2DE4CC}" type="pres">
      <dgm:prSet presAssocID="{2C9C1164-2F4B-4722-BDDA-53965B90C616}" presName="accentShape_4" presStyleCnt="0"/>
      <dgm:spPr/>
    </dgm:pt>
    <dgm:pt modelId="{47EC1DBC-3BE8-4251-AF86-45D33B3F6CDB}" type="pres">
      <dgm:prSet presAssocID="{2C9C1164-2F4B-4722-BDDA-53965B90C616}" presName="imageRepeatNode" presStyleLbl="node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5558747E-DD51-4407-9B09-55662A4F08BF}" srcId="{C71DC8FB-502C-404A-B6E3-01A31899B42F}" destId="{DCE60E1C-67F2-4D1A-A254-92AB63B794DA}" srcOrd="0" destOrd="0" parTransId="{6EB50485-3F4F-4B21-AE0E-46DEA39E8267}" sibTransId="{9CD5DED4-74B4-4512-9C7E-867D00F36AD5}"/>
    <dgm:cxn modelId="{C4669CC6-BB9D-4022-8F09-031DAEAE4B58}" type="presOf" srcId="{2C9C1164-2F4B-4722-BDDA-53965B90C616}" destId="{64F0844F-3FDD-464D-B742-37F5891B3BE8}" srcOrd="0" destOrd="0" presId="urn:microsoft.com/office/officeart/2009/3/layout/BlockDescendingList"/>
    <dgm:cxn modelId="{F46A04A3-2E41-4191-9621-E34999F47DF1}" type="presOf" srcId="{CA8D95FA-E43C-4BB5-B724-FA03F45B8DED}" destId="{49E1B803-AD68-479E-8CF2-1785C52ED043}" srcOrd="1" destOrd="0" presId="urn:microsoft.com/office/officeart/2009/3/layout/BlockDescendingList"/>
    <dgm:cxn modelId="{96DA3544-B2DC-40F6-ADE3-C6085D324DE5}" type="presOf" srcId="{82AA1F2A-A813-491B-861B-7465A9B9E1DE}" destId="{090B6DD5-3FB9-4C1A-AEAC-7B57D517A016}" srcOrd="1" destOrd="0" presId="urn:microsoft.com/office/officeart/2009/3/layout/BlockDescendingList"/>
    <dgm:cxn modelId="{10AD6C47-F0CE-42BE-B421-0B9D26C91AD4}" srcId="{C90FAD12-3704-4930-8018-9101AC1068B0}" destId="{2C9C1164-2F4B-4722-BDDA-53965B90C616}" srcOrd="3" destOrd="0" parTransId="{42E89D04-3735-4079-9666-6A861899243A}" sibTransId="{88ADF440-2F95-491E-B50F-40181FA29254}"/>
    <dgm:cxn modelId="{B6662C79-031F-49C2-8858-D98B3EEAC1C0}" srcId="{C90FAD12-3704-4930-8018-9101AC1068B0}" destId="{82AA1F2A-A813-491B-861B-7465A9B9E1DE}" srcOrd="1" destOrd="0" parTransId="{725D109D-A195-487B-A683-C6C8BBE41930}" sibTransId="{00426268-4047-4F4E-A206-950231A1F355}"/>
    <dgm:cxn modelId="{256FA095-6EFC-4861-8C51-E7E3DC844AD4}" srcId="{C90FAD12-3704-4930-8018-9101AC1068B0}" destId="{CA8D95FA-E43C-4BB5-B724-FA03F45B8DED}" srcOrd="0" destOrd="0" parTransId="{66546BE4-14C5-472D-A136-F4D55CB82736}" sibTransId="{EA918737-9DB9-4F22-B84C-92FE80DF2BB8}"/>
    <dgm:cxn modelId="{FA939458-2851-4C5E-9E34-081690E6EF57}" type="presOf" srcId="{DCE60E1C-67F2-4D1A-A254-92AB63B794DA}" destId="{1F51105C-0E5E-4F6F-A2BD-16FB2EFF4EBC}" srcOrd="0" destOrd="0" presId="urn:microsoft.com/office/officeart/2009/3/layout/BlockDescendingList"/>
    <dgm:cxn modelId="{4EC6DEEE-DCC8-47FD-8870-D0103605A5D4}" type="presOf" srcId="{82AA1F2A-A813-491B-861B-7465A9B9E1DE}" destId="{38677746-9326-41C8-9AE9-1BD7757E9EFC}" srcOrd="0" destOrd="0" presId="urn:microsoft.com/office/officeart/2009/3/layout/BlockDescendingList"/>
    <dgm:cxn modelId="{B8B371DB-C210-4449-8A47-A70F86A5150B}" type="presOf" srcId="{C71DC8FB-502C-404A-B6E3-01A31899B42F}" destId="{464BCF2A-6303-4F43-B216-5CDE4E1DCF9B}" srcOrd="1" destOrd="0" presId="urn:microsoft.com/office/officeart/2009/3/layout/BlockDescendingList"/>
    <dgm:cxn modelId="{45B5B5CB-A1AF-4470-BE5C-58444EA5C6F6}" srcId="{C90FAD12-3704-4930-8018-9101AC1068B0}" destId="{C71DC8FB-502C-404A-B6E3-01A31899B42F}" srcOrd="2" destOrd="0" parTransId="{2D1E3DDF-A1A9-4BC2-AEFB-580F6FE03E1F}" sibTransId="{F8211D68-351B-4205-B72E-3F6263680AB0}"/>
    <dgm:cxn modelId="{0E9A7210-652C-4C80-A480-CD4596750B40}" type="presOf" srcId="{C71DC8FB-502C-404A-B6E3-01A31899B42F}" destId="{9AA72BCF-9ADC-44A2-9781-40BAD59F3FC0}" srcOrd="0" destOrd="0" presId="urn:microsoft.com/office/officeart/2009/3/layout/BlockDescendingList"/>
    <dgm:cxn modelId="{FFE8E5BD-8F43-46B8-9360-1FBF72E7CDF0}" type="presOf" srcId="{C90FAD12-3704-4930-8018-9101AC1068B0}" destId="{BB80A4A0-AD1B-459C-A01B-E658DFB28322}" srcOrd="0" destOrd="0" presId="urn:microsoft.com/office/officeart/2009/3/layout/BlockDescendingList"/>
    <dgm:cxn modelId="{52F005CA-E340-461E-900E-CC5C9657FFD0}" type="presOf" srcId="{CA8D95FA-E43C-4BB5-B724-FA03F45B8DED}" destId="{37067462-B039-44F3-9A64-8BA455DD4E71}" srcOrd="0" destOrd="0" presId="urn:microsoft.com/office/officeart/2009/3/layout/BlockDescendingList"/>
    <dgm:cxn modelId="{41532CF6-FA01-4F48-918C-F49CE1C1AF4F}" type="presOf" srcId="{2C9C1164-2F4B-4722-BDDA-53965B90C616}" destId="{47EC1DBC-3BE8-4251-AF86-45D33B3F6CDB}" srcOrd="1" destOrd="0" presId="urn:microsoft.com/office/officeart/2009/3/layout/BlockDescendingList"/>
    <dgm:cxn modelId="{E4316539-4868-4980-9A9F-CB90D00BD86A}" type="presParOf" srcId="{BB80A4A0-AD1B-459C-A01B-E658DFB28322}" destId="{37067462-B039-44F3-9A64-8BA455DD4E71}" srcOrd="0" destOrd="0" presId="urn:microsoft.com/office/officeart/2009/3/layout/BlockDescendingList"/>
    <dgm:cxn modelId="{B21843E8-CBA7-4871-A7E5-798AD440DBFE}" type="presParOf" srcId="{BB80A4A0-AD1B-459C-A01B-E658DFB28322}" destId="{56F42DB2-E187-403E-8F72-7EF92924207D}" srcOrd="1" destOrd="0" presId="urn:microsoft.com/office/officeart/2009/3/layout/BlockDescendingList"/>
    <dgm:cxn modelId="{39A49FF7-10E0-497F-BAFE-114350EF0BE8}" type="presParOf" srcId="{BB80A4A0-AD1B-459C-A01B-E658DFB28322}" destId="{A1C71677-D0D9-491A-9F8F-B3F1504AC3A0}" srcOrd="2" destOrd="0" presId="urn:microsoft.com/office/officeart/2009/3/layout/BlockDescendingList"/>
    <dgm:cxn modelId="{40318F1F-CCC6-4010-937A-F5ACBBF1A633}" type="presParOf" srcId="{A1C71677-D0D9-491A-9F8F-B3F1504AC3A0}" destId="{49E1B803-AD68-479E-8CF2-1785C52ED043}" srcOrd="0" destOrd="0" presId="urn:microsoft.com/office/officeart/2009/3/layout/BlockDescendingList"/>
    <dgm:cxn modelId="{05D67F51-D093-4244-B7E8-B9B7B97A5826}" type="presParOf" srcId="{BB80A4A0-AD1B-459C-A01B-E658DFB28322}" destId="{38677746-9326-41C8-9AE9-1BD7757E9EFC}" srcOrd="3" destOrd="0" presId="urn:microsoft.com/office/officeart/2009/3/layout/BlockDescendingList"/>
    <dgm:cxn modelId="{BA2D7FD4-1343-4C4F-8065-C366A139A9D7}" type="presParOf" srcId="{BB80A4A0-AD1B-459C-A01B-E658DFB28322}" destId="{9CBBAB73-8EC8-4698-9D6C-B0C7EC1C4F04}" srcOrd="4" destOrd="0" presId="urn:microsoft.com/office/officeart/2009/3/layout/BlockDescendingList"/>
    <dgm:cxn modelId="{547A8486-76A0-4E3D-99B9-DED374BB18F9}" type="presParOf" srcId="{BB80A4A0-AD1B-459C-A01B-E658DFB28322}" destId="{D7668D44-472A-4CDA-B6FE-3869B35AF610}" srcOrd="5" destOrd="0" presId="urn:microsoft.com/office/officeart/2009/3/layout/BlockDescendingList"/>
    <dgm:cxn modelId="{2344919B-7F26-4FEC-8265-32E4ACE6716B}" type="presParOf" srcId="{D7668D44-472A-4CDA-B6FE-3869B35AF610}" destId="{090B6DD5-3FB9-4C1A-AEAC-7B57D517A016}" srcOrd="0" destOrd="0" presId="urn:microsoft.com/office/officeart/2009/3/layout/BlockDescendingList"/>
    <dgm:cxn modelId="{F40D3C4F-C846-46E4-A0C7-DB31F32D278C}" type="presParOf" srcId="{BB80A4A0-AD1B-459C-A01B-E658DFB28322}" destId="{9AA72BCF-9ADC-44A2-9781-40BAD59F3FC0}" srcOrd="6" destOrd="0" presId="urn:microsoft.com/office/officeart/2009/3/layout/BlockDescendingList"/>
    <dgm:cxn modelId="{5EB749AE-7557-49CD-87E5-5E726210FD28}" type="presParOf" srcId="{BB80A4A0-AD1B-459C-A01B-E658DFB28322}" destId="{1F51105C-0E5E-4F6F-A2BD-16FB2EFF4EBC}" srcOrd="7" destOrd="0" presId="urn:microsoft.com/office/officeart/2009/3/layout/BlockDescendingList"/>
    <dgm:cxn modelId="{35D18FB4-6F21-40E7-939B-2E3AE25CAFFD}" type="presParOf" srcId="{BB80A4A0-AD1B-459C-A01B-E658DFB28322}" destId="{1C0FE937-A5A5-4ADC-833D-F22BE11D51E9}" srcOrd="8" destOrd="0" presId="urn:microsoft.com/office/officeart/2009/3/layout/BlockDescendingList"/>
    <dgm:cxn modelId="{83AA1E2F-AF5B-4797-AD7F-1A7781855F13}" type="presParOf" srcId="{1C0FE937-A5A5-4ADC-833D-F22BE11D51E9}" destId="{464BCF2A-6303-4F43-B216-5CDE4E1DCF9B}" srcOrd="0" destOrd="0" presId="urn:microsoft.com/office/officeart/2009/3/layout/BlockDescendingList"/>
    <dgm:cxn modelId="{C8AB3E70-389E-447F-9DA8-69117EE18464}" type="presParOf" srcId="{BB80A4A0-AD1B-459C-A01B-E658DFB28322}" destId="{64F0844F-3FDD-464D-B742-37F5891B3BE8}" srcOrd="9" destOrd="0" presId="urn:microsoft.com/office/officeart/2009/3/layout/BlockDescendingList"/>
    <dgm:cxn modelId="{BDBD46C8-FB36-4530-906B-0B0C26316F12}" type="presParOf" srcId="{BB80A4A0-AD1B-459C-A01B-E658DFB28322}" destId="{E843C499-C451-49B6-A56A-CD7267792746}" srcOrd="10" destOrd="0" presId="urn:microsoft.com/office/officeart/2009/3/layout/BlockDescendingList"/>
    <dgm:cxn modelId="{ECBFE52D-A367-4EE4-81C4-7EA5F5A337EA}" type="presParOf" srcId="{BB80A4A0-AD1B-459C-A01B-E658DFB28322}" destId="{1EF2A7C3-9A35-47C0-970A-A4CAAE2DE4CC}" srcOrd="11" destOrd="0" presId="urn:microsoft.com/office/officeart/2009/3/layout/BlockDescendingList"/>
    <dgm:cxn modelId="{94E82C63-81BC-43CE-8E54-B9E7744E7E4C}" type="presParOf" srcId="{1EF2A7C3-9A35-47C0-970A-A4CAAE2DE4CC}" destId="{47EC1DBC-3BE8-4251-AF86-45D33B3F6CDB}" srcOrd="0" destOrd="0" presId="urn:microsoft.com/office/officeart/2009/3/layout/BlockDescending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F90EE-5BF1-4D85-96F3-2E29B980DAA5}" type="doc">
      <dgm:prSet loTypeId="urn:microsoft.com/office/officeart/2005/8/layout/b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he-IL"/>
        </a:p>
      </dgm:t>
    </dgm:pt>
    <dgm:pt modelId="{2BF1535D-0F5F-48FA-BEDE-0578509B74A1}">
      <dgm:prSet phldrT="[טקסט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 rtl="1"/>
          <a:r>
            <a:rPr lang="he-IL" sz="1600" b="1" dirty="0" smtClean="0">
              <a:solidFill>
                <a:schemeClr val="bg1"/>
              </a:solidFill>
            </a:rPr>
            <a:t>"מבחן הכנסה" </a:t>
          </a:r>
          <a:endParaRPr lang="he-IL" sz="1600" b="1" dirty="0">
            <a:solidFill>
              <a:schemeClr val="bg1"/>
            </a:solidFill>
          </a:endParaRPr>
        </a:p>
      </dgm:t>
    </dgm:pt>
    <dgm:pt modelId="{A3E2463C-8A17-4B58-8FA3-3194E2A63131}" type="parTrans" cxnId="{B9BB49F0-B543-47AF-81FD-01FEC141C102}">
      <dgm:prSet/>
      <dgm:spPr/>
      <dgm:t>
        <a:bodyPr/>
        <a:lstStyle/>
        <a:p>
          <a:pPr rtl="1"/>
          <a:endParaRPr lang="he-IL"/>
        </a:p>
      </dgm:t>
    </dgm:pt>
    <dgm:pt modelId="{1C9DAE81-C716-4C53-9137-BA02D893B032}" type="sibTrans" cxnId="{B9BB49F0-B543-47AF-81FD-01FEC141C102}">
      <dgm:prSet/>
      <dgm:spPr/>
      <dgm:t>
        <a:bodyPr/>
        <a:lstStyle/>
        <a:p>
          <a:pPr rtl="1"/>
          <a:endParaRPr lang="he-IL"/>
        </a:p>
      </dgm:t>
    </dgm:pt>
    <dgm:pt modelId="{EF9ED5C7-7C38-4FCF-8DD7-0173569241C4}">
      <dgm:prSet phldrT="[טקסט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 rtl="1"/>
          <a:r>
            <a:rPr lang="he-IL" sz="1600" b="1" dirty="0" smtClean="0">
              <a:solidFill>
                <a:schemeClr val="bg1"/>
              </a:solidFill>
            </a:rPr>
            <a:t>ניצול ימי המחלה מהעבודה במלואם </a:t>
          </a:r>
          <a:endParaRPr lang="he-IL" sz="1600" b="1" dirty="0">
            <a:solidFill>
              <a:schemeClr val="bg1"/>
            </a:solidFill>
          </a:endParaRPr>
        </a:p>
      </dgm:t>
    </dgm:pt>
    <dgm:pt modelId="{3732E19B-9796-46F3-8E91-567347114D98}" type="parTrans" cxnId="{3A27EC7D-FFA4-464F-AFAA-51EF104BF2D6}">
      <dgm:prSet/>
      <dgm:spPr/>
      <dgm:t>
        <a:bodyPr/>
        <a:lstStyle/>
        <a:p>
          <a:pPr rtl="1"/>
          <a:endParaRPr lang="he-IL"/>
        </a:p>
      </dgm:t>
    </dgm:pt>
    <dgm:pt modelId="{A59BBB87-A2F8-4EDF-9F64-5A820141D273}" type="sibTrans" cxnId="{3A27EC7D-FFA4-464F-AFAA-51EF104BF2D6}">
      <dgm:prSet/>
      <dgm:spPr/>
      <dgm:t>
        <a:bodyPr/>
        <a:lstStyle/>
        <a:p>
          <a:pPr rtl="1"/>
          <a:endParaRPr lang="he-IL"/>
        </a:p>
      </dgm:t>
    </dgm:pt>
    <dgm:pt modelId="{1822E7B4-320C-4DBC-A36C-3577901D9C26}">
      <dgm:prSet phldrT="[טקסט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 rtl="1"/>
          <a:r>
            <a:rPr lang="he-IL" sz="1600" b="1" dirty="0" smtClean="0">
              <a:solidFill>
                <a:schemeClr val="bg1"/>
              </a:solidFill>
            </a:rPr>
            <a:t>קביעת נכות על ידי רופא הקרן בלבד</a:t>
          </a:r>
          <a:endParaRPr lang="he-IL" sz="1600" b="1" dirty="0">
            <a:solidFill>
              <a:schemeClr val="bg1"/>
            </a:solidFill>
          </a:endParaRPr>
        </a:p>
      </dgm:t>
    </dgm:pt>
    <dgm:pt modelId="{AFEF05AC-3A68-45F4-BF2A-63ECE31CBCE4}" type="parTrans" cxnId="{66FA25AA-6355-44FB-907A-0A81200858F8}">
      <dgm:prSet/>
      <dgm:spPr/>
      <dgm:t>
        <a:bodyPr/>
        <a:lstStyle/>
        <a:p>
          <a:pPr rtl="1"/>
          <a:endParaRPr lang="he-IL"/>
        </a:p>
      </dgm:t>
    </dgm:pt>
    <dgm:pt modelId="{6946CCE9-0CDC-4DB9-8DED-2AB561E10AC7}" type="sibTrans" cxnId="{66FA25AA-6355-44FB-907A-0A81200858F8}">
      <dgm:prSet/>
      <dgm:spPr/>
      <dgm:t>
        <a:bodyPr/>
        <a:lstStyle/>
        <a:p>
          <a:pPr rtl="1"/>
          <a:endParaRPr lang="he-IL"/>
        </a:p>
      </dgm:t>
    </dgm:pt>
    <dgm:pt modelId="{133F41C5-5953-486C-B5FF-2A822BDD0BE2}">
      <dgm:prSet custT="1"/>
      <dgm:spPr/>
      <dgm:t>
        <a:bodyPr/>
        <a:lstStyle/>
        <a:p>
          <a:pPr rtl="1">
            <a:lnSpc>
              <a:spcPct val="90000"/>
            </a:lnSpc>
          </a:pPr>
          <a:r>
            <a:rPr lang="he-IL" sz="1200" b="1" dirty="0" smtClean="0"/>
            <a:t>שיעור הנכות נקבע על ידי </a:t>
          </a:r>
          <a:r>
            <a:rPr lang="he-IL" sz="1200" b="1" u="sng" dirty="0" smtClean="0"/>
            <a:t>רופא  הקרן  </a:t>
          </a:r>
          <a:r>
            <a:rPr lang="he-IL" sz="1200" b="1" u="none" dirty="0" smtClean="0"/>
            <a:t> </a:t>
          </a:r>
          <a:r>
            <a:rPr lang="he-IL" sz="1200" b="1" dirty="0" smtClean="0"/>
            <a:t>בלבד</a:t>
          </a:r>
          <a:endParaRPr lang="he-IL" sz="1200" b="1" dirty="0"/>
        </a:p>
      </dgm:t>
    </dgm:pt>
    <dgm:pt modelId="{2607A164-A491-4DA9-9564-C7CE9A4EC2CD}" type="parTrans" cxnId="{E047891F-5C9B-42A7-AF97-03281A29CBB6}">
      <dgm:prSet/>
      <dgm:spPr/>
      <dgm:t>
        <a:bodyPr/>
        <a:lstStyle/>
        <a:p>
          <a:pPr rtl="1"/>
          <a:endParaRPr lang="he-IL"/>
        </a:p>
      </dgm:t>
    </dgm:pt>
    <dgm:pt modelId="{3C61D359-816C-4825-BC86-562C8C2DB17E}" type="sibTrans" cxnId="{E047891F-5C9B-42A7-AF97-03281A29CBB6}">
      <dgm:prSet/>
      <dgm:spPr/>
      <dgm:t>
        <a:bodyPr/>
        <a:lstStyle/>
        <a:p>
          <a:pPr rtl="1"/>
          <a:endParaRPr lang="he-IL"/>
        </a:p>
      </dgm:t>
    </dgm:pt>
    <dgm:pt modelId="{38A1831B-FBA3-4E32-973E-A4DC7BD3B52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r" rtl="1"/>
          <a:r>
            <a:rPr lang="he-IL" sz="1600" b="1" dirty="0" smtClean="0">
              <a:solidFill>
                <a:schemeClr val="bg1"/>
              </a:solidFill>
            </a:rPr>
            <a:t>החל מ- 30% נכות </a:t>
          </a:r>
          <a:endParaRPr lang="he-IL" sz="1600" b="1" dirty="0">
            <a:solidFill>
              <a:schemeClr val="bg1"/>
            </a:solidFill>
          </a:endParaRPr>
        </a:p>
      </dgm:t>
    </dgm:pt>
    <dgm:pt modelId="{BA4A2156-9132-468A-900C-8C01EAA1F6B8}" type="parTrans" cxnId="{26FE609A-DACB-437D-9915-AD3E4717561D}">
      <dgm:prSet/>
      <dgm:spPr/>
      <dgm:t>
        <a:bodyPr/>
        <a:lstStyle/>
        <a:p>
          <a:pPr rtl="1"/>
          <a:endParaRPr lang="he-IL"/>
        </a:p>
      </dgm:t>
    </dgm:pt>
    <dgm:pt modelId="{704D791C-1D3A-4975-BC70-480F5ED7FE0C}" type="sibTrans" cxnId="{26FE609A-DACB-437D-9915-AD3E4717561D}">
      <dgm:prSet/>
      <dgm:spPr/>
      <dgm:t>
        <a:bodyPr/>
        <a:lstStyle/>
        <a:p>
          <a:pPr rtl="1"/>
          <a:endParaRPr lang="he-IL"/>
        </a:p>
      </dgm:t>
    </dgm:pt>
    <dgm:pt modelId="{790F9719-6AE9-4181-8738-D5F3E6CE060E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200" b="1" dirty="0" smtClean="0"/>
            <a:t>הזכאות לפנסיית נכות היא  </a:t>
          </a:r>
          <a:r>
            <a:rPr lang="he-IL" sz="1200" b="1" u="sng" dirty="0" smtClean="0"/>
            <a:t>לעמית פעיל </a:t>
          </a:r>
          <a:r>
            <a:rPr lang="he-IL" sz="1200" b="1" u="none" dirty="0" smtClean="0"/>
            <a:t>שלפחות </a:t>
          </a:r>
          <a:r>
            <a:rPr lang="he-IL" sz="1200" b="1" dirty="0" smtClean="0"/>
            <a:t> 30% מהיכולת שלו לעבוד נפגעה עקב מצב בריאותו, במשך למעלה מ- 90  ימים רצופים </a:t>
          </a:r>
          <a:endParaRPr lang="he-IL" sz="1200" b="1" dirty="0"/>
        </a:p>
      </dgm:t>
    </dgm:pt>
    <dgm:pt modelId="{9ED8B2C2-997D-415D-8887-26522DE499FB}" type="parTrans" cxnId="{4B9FA507-9D3D-45B6-BF3C-E23749035F29}">
      <dgm:prSet/>
      <dgm:spPr/>
      <dgm:t>
        <a:bodyPr/>
        <a:lstStyle/>
        <a:p>
          <a:pPr rtl="1"/>
          <a:endParaRPr lang="he-IL"/>
        </a:p>
      </dgm:t>
    </dgm:pt>
    <dgm:pt modelId="{B6C435E1-84C0-4BB3-AB45-C498D8412DF2}" type="sibTrans" cxnId="{4B9FA507-9D3D-45B6-BF3C-E23749035F29}">
      <dgm:prSet/>
      <dgm:spPr/>
      <dgm:t>
        <a:bodyPr/>
        <a:lstStyle/>
        <a:p>
          <a:pPr rtl="1"/>
          <a:endParaRPr lang="he-IL"/>
        </a:p>
      </dgm:t>
    </dgm:pt>
    <dgm:pt modelId="{91D7F3AC-9AA7-4344-AA73-95B7004E6568}">
      <dgm:prSet custT="1"/>
      <dgm:spPr/>
      <dgm:t>
        <a:bodyPr/>
        <a:lstStyle/>
        <a:p>
          <a:pPr rtl="1">
            <a:lnSpc>
              <a:spcPct val="90000"/>
            </a:lnSpc>
          </a:pPr>
          <a:r>
            <a:rPr lang="he-IL" sz="1200" b="1" dirty="0" smtClean="0"/>
            <a:t>בתקופת הנכות ניתן להשתכר ממקום עבודה אחר אולם הקרן תבצע "מבחן הכנסה </a:t>
          </a:r>
          <a:endParaRPr lang="he-IL" sz="1200" b="1" dirty="0"/>
        </a:p>
      </dgm:t>
    </dgm:pt>
    <dgm:pt modelId="{A14C9870-64FF-4FF7-83AB-7A8DBFE86E2B}" type="parTrans" cxnId="{38F75161-D66C-4F1A-9F70-9DA2B3F1C0ED}">
      <dgm:prSet/>
      <dgm:spPr/>
      <dgm:t>
        <a:bodyPr/>
        <a:lstStyle/>
        <a:p>
          <a:pPr rtl="1"/>
          <a:endParaRPr lang="he-IL"/>
        </a:p>
      </dgm:t>
    </dgm:pt>
    <dgm:pt modelId="{7FB9BA4A-17E9-4E5B-8D85-B3F09B93523D}" type="sibTrans" cxnId="{38F75161-D66C-4F1A-9F70-9DA2B3F1C0ED}">
      <dgm:prSet/>
      <dgm:spPr/>
      <dgm:t>
        <a:bodyPr/>
        <a:lstStyle/>
        <a:p>
          <a:pPr rtl="1"/>
          <a:endParaRPr lang="he-IL"/>
        </a:p>
      </dgm:t>
    </dgm:pt>
    <dgm:pt modelId="{A39D53E8-7931-4AEA-AA36-04699BE2F15F}">
      <dgm:prSet custT="1"/>
      <dgm:spPr/>
      <dgm:t>
        <a:bodyPr/>
        <a:lstStyle/>
        <a:p>
          <a:pPr rtl="1">
            <a:lnSpc>
              <a:spcPct val="90000"/>
            </a:lnSpc>
          </a:pPr>
          <a:r>
            <a:rPr lang="he-IL" sz="1200" b="1" dirty="0" smtClean="0"/>
            <a:t>יש למצות תחילה את ימי המחלה שנצברו בעבודה</a:t>
          </a:r>
          <a:endParaRPr lang="he-IL" sz="1200" b="1" dirty="0"/>
        </a:p>
      </dgm:t>
    </dgm:pt>
    <dgm:pt modelId="{0DB3F742-092A-4353-8D5D-5FF11B54A162}" type="parTrans" cxnId="{5C48CC57-B776-464E-BD72-A5322F36FC38}">
      <dgm:prSet/>
      <dgm:spPr/>
      <dgm:t>
        <a:bodyPr/>
        <a:lstStyle/>
        <a:p>
          <a:pPr rtl="1"/>
          <a:endParaRPr lang="he-IL"/>
        </a:p>
      </dgm:t>
    </dgm:pt>
    <dgm:pt modelId="{5CDE75D8-0E80-4AAE-B168-04DE4CEE5E22}" type="sibTrans" cxnId="{5C48CC57-B776-464E-BD72-A5322F36FC38}">
      <dgm:prSet/>
      <dgm:spPr/>
      <dgm:t>
        <a:bodyPr/>
        <a:lstStyle/>
        <a:p>
          <a:pPr rtl="1"/>
          <a:endParaRPr lang="he-IL"/>
        </a:p>
      </dgm:t>
    </dgm:pt>
    <dgm:pt modelId="{5581F9CE-9DE8-43D9-8544-9F56F88C377F}">
      <dgm:prSet custT="1"/>
      <dgm:spPr/>
      <dgm:t>
        <a:bodyPr/>
        <a:lstStyle/>
        <a:p>
          <a:pPr rtl="1">
            <a:lnSpc>
              <a:spcPct val="90000"/>
            </a:lnSpc>
          </a:pPr>
          <a:r>
            <a:rPr lang="he-IL" sz="1200" b="1" dirty="0" smtClean="0"/>
            <a:t>הקרן בודקת : תקופת אכשרה, חודשי צבירה בקרן או גובה הקצבה </a:t>
          </a:r>
          <a:endParaRPr lang="he-IL" sz="1200" b="1" dirty="0"/>
        </a:p>
      </dgm:t>
    </dgm:pt>
    <dgm:pt modelId="{EF4F14B4-E1B4-4232-9D06-5BC9889A9542}" type="parTrans" cxnId="{70CE91FC-DDBC-4186-8C1E-C265B4A22C11}">
      <dgm:prSet/>
      <dgm:spPr/>
      <dgm:t>
        <a:bodyPr/>
        <a:lstStyle/>
        <a:p>
          <a:pPr rtl="1"/>
          <a:endParaRPr lang="he-IL"/>
        </a:p>
      </dgm:t>
    </dgm:pt>
    <dgm:pt modelId="{F54298CF-791C-4980-8837-B3C4FFDEEB23}" type="sibTrans" cxnId="{70CE91FC-DDBC-4186-8C1E-C265B4A22C11}">
      <dgm:prSet/>
      <dgm:spPr/>
      <dgm:t>
        <a:bodyPr/>
        <a:lstStyle/>
        <a:p>
          <a:pPr rtl="1"/>
          <a:endParaRPr lang="he-IL"/>
        </a:p>
      </dgm:t>
    </dgm:pt>
    <dgm:pt modelId="{9A63E7C9-3F55-4D3E-8936-B55E38658405}">
      <dgm:prSet custT="1"/>
      <dgm:spPr/>
      <dgm:t>
        <a:bodyPr/>
        <a:lstStyle/>
        <a:p>
          <a:pPr rtl="1">
            <a:lnSpc>
              <a:spcPct val="50000"/>
            </a:lnSpc>
          </a:pPr>
          <a:endParaRPr lang="he-IL" sz="1200" b="1" dirty="0"/>
        </a:p>
      </dgm:t>
    </dgm:pt>
    <dgm:pt modelId="{9F2A29C0-8C25-4DD0-841A-E757BA3F8DD7}" type="parTrans" cxnId="{968424CD-231D-4E27-8096-5F7D7C524201}">
      <dgm:prSet/>
      <dgm:spPr/>
      <dgm:t>
        <a:bodyPr/>
        <a:lstStyle/>
        <a:p>
          <a:pPr rtl="1"/>
          <a:endParaRPr lang="he-IL"/>
        </a:p>
      </dgm:t>
    </dgm:pt>
    <dgm:pt modelId="{4CA42AE0-7238-4FE7-8F37-F086B2B4F09E}" type="sibTrans" cxnId="{968424CD-231D-4E27-8096-5F7D7C524201}">
      <dgm:prSet/>
      <dgm:spPr/>
      <dgm:t>
        <a:bodyPr/>
        <a:lstStyle/>
        <a:p>
          <a:pPr rtl="1"/>
          <a:endParaRPr lang="he-IL"/>
        </a:p>
      </dgm:t>
    </dgm:pt>
    <dgm:pt modelId="{A532B328-01B5-473E-9A39-0B127DCDB561}">
      <dgm:prSet custT="1"/>
      <dgm:spPr/>
      <dgm:t>
        <a:bodyPr/>
        <a:lstStyle/>
        <a:p>
          <a:pPr rtl="1">
            <a:lnSpc>
              <a:spcPct val="50000"/>
            </a:lnSpc>
          </a:pPr>
          <a:endParaRPr lang="he-IL" sz="1200" b="1" dirty="0"/>
        </a:p>
      </dgm:t>
    </dgm:pt>
    <dgm:pt modelId="{F7EF95D4-D7BD-4CE4-80E8-73062DD6D98B}" type="parTrans" cxnId="{4FBB2FF1-3135-400D-8686-30F3E0661957}">
      <dgm:prSet/>
      <dgm:spPr/>
      <dgm:t>
        <a:bodyPr/>
        <a:lstStyle/>
        <a:p>
          <a:pPr rtl="1"/>
          <a:endParaRPr lang="he-IL"/>
        </a:p>
      </dgm:t>
    </dgm:pt>
    <dgm:pt modelId="{CC732EFA-2E3A-4D82-8AFA-EC83F88F069F}" type="sibTrans" cxnId="{4FBB2FF1-3135-400D-8686-30F3E0661957}">
      <dgm:prSet/>
      <dgm:spPr/>
      <dgm:t>
        <a:bodyPr/>
        <a:lstStyle/>
        <a:p>
          <a:pPr rtl="1"/>
          <a:endParaRPr lang="he-IL"/>
        </a:p>
      </dgm:t>
    </dgm:pt>
    <dgm:pt modelId="{3AEE529E-2C42-48F9-9B7E-113E07BFFD5B}">
      <dgm:prSet custT="1"/>
      <dgm:spPr/>
      <dgm:t>
        <a:bodyPr/>
        <a:lstStyle/>
        <a:p>
          <a:pPr rtl="1">
            <a:lnSpc>
              <a:spcPts val="1400"/>
            </a:lnSpc>
          </a:pPr>
          <a:r>
            <a:rPr lang="he-IL" sz="1200" b="1" dirty="0" smtClean="0"/>
            <a:t> במרבית המקרים הזכאות לנכות היא כתוצאה ממחלה.</a:t>
          </a:r>
          <a:endParaRPr lang="he-IL" sz="1200" b="1" dirty="0"/>
        </a:p>
      </dgm:t>
    </dgm:pt>
    <dgm:pt modelId="{4F8C257F-205F-4604-A2BF-45845A79642D}" type="parTrans" cxnId="{E1E2F256-DAAF-4A8B-A9E6-4CA1F528A425}">
      <dgm:prSet/>
      <dgm:spPr/>
      <dgm:t>
        <a:bodyPr/>
        <a:lstStyle/>
        <a:p>
          <a:pPr rtl="1"/>
          <a:endParaRPr lang="he-IL"/>
        </a:p>
      </dgm:t>
    </dgm:pt>
    <dgm:pt modelId="{CA212302-3E99-4276-87B9-867395C90970}" type="sibTrans" cxnId="{E1E2F256-DAAF-4A8B-A9E6-4CA1F528A425}">
      <dgm:prSet/>
      <dgm:spPr/>
      <dgm:t>
        <a:bodyPr/>
        <a:lstStyle/>
        <a:p>
          <a:pPr rtl="1"/>
          <a:endParaRPr lang="he-IL"/>
        </a:p>
      </dgm:t>
    </dgm:pt>
    <dgm:pt modelId="{214C3E27-7C37-4D4D-A776-F6D9012F393E}">
      <dgm:prSet custT="1"/>
      <dgm:spPr/>
      <dgm:t>
        <a:bodyPr/>
        <a:lstStyle/>
        <a:p>
          <a:pPr rtl="1">
            <a:lnSpc>
              <a:spcPct val="90000"/>
            </a:lnSpc>
          </a:pPr>
          <a:r>
            <a:rPr lang="he-IL" sz="1200" b="1" dirty="0" smtClean="0"/>
            <a:t>ניתן להגיש ערר לוועדה רפואית </a:t>
          </a:r>
          <a:r>
            <a:rPr lang="he-IL" sz="1200" b="1" dirty="0" err="1" smtClean="0"/>
            <a:t>לעררים</a:t>
          </a:r>
          <a:r>
            <a:rPr lang="he-IL" sz="1200" b="1" dirty="0" smtClean="0"/>
            <a:t> הרשאית להגדיל או להפחית לטוב ולרע</a:t>
          </a:r>
          <a:endParaRPr lang="he-IL" sz="1200" b="1" dirty="0"/>
        </a:p>
      </dgm:t>
    </dgm:pt>
    <dgm:pt modelId="{449A3CF2-3520-404A-A67B-BF3D6F3D6974}" type="parTrans" cxnId="{577D1219-0913-41B2-8282-980DBE02D696}">
      <dgm:prSet/>
      <dgm:spPr/>
      <dgm:t>
        <a:bodyPr/>
        <a:lstStyle/>
        <a:p>
          <a:pPr rtl="1"/>
          <a:endParaRPr lang="he-IL"/>
        </a:p>
      </dgm:t>
    </dgm:pt>
    <dgm:pt modelId="{DD2CF602-ADE1-43FC-8917-D06BAC0F8B4A}" type="sibTrans" cxnId="{577D1219-0913-41B2-8282-980DBE02D696}">
      <dgm:prSet/>
      <dgm:spPr/>
      <dgm:t>
        <a:bodyPr/>
        <a:lstStyle/>
        <a:p>
          <a:pPr rtl="1"/>
          <a:endParaRPr lang="he-IL"/>
        </a:p>
      </dgm:t>
    </dgm:pt>
    <dgm:pt modelId="{1F9FCE4A-DF01-4F29-BDBD-C495F6B0D1E0}">
      <dgm:prSet custT="1"/>
      <dgm:spPr/>
      <dgm:t>
        <a:bodyPr/>
        <a:lstStyle/>
        <a:p>
          <a:pPr rtl="1">
            <a:lnSpc>
              <a:spcPct val="90000"/>
            </a:lnSpc>
          </a:pPr>
          <a:r>
            <a:rPr lang="he-IL" sz="1200" b="1" dirty="0" smtClean="0"/>
            <a:t>במקרים מסוימים קצבת הנכות פוגעת בזכאות למשיכה בערכי פדיון</a:t>
          </a:r>
          <a:endParaRPr lang="he-IL" sz="1200" b="1" dirty="0"/>
        </a:p>
      </dgm:t>
    </dgm:pt>
    <dgm:pt modelId="{B4ADC02B-31D4-44E6-9B19-F706E70714DB}" type="parTrans" cxnId="{0D7264AD-40BF-4DD8-8D30-1DEE4A670F7E}">
      <dgm:prSet/>
      <dgm:spPr/>
      <dgm:t>
        <a:bodyPr/>
        <a:lstStyle/>
        <a:p>
          <a:pPr rtl="1"/>
          <a:endParaRPr lang="he-IL"/>
        </a:p>
      </dgm:t>
    </dgm:pt>
    <dgm:pt modelId="{CD2542D1-9930-48DB-8765-1C47AF0AC21B}" type="sibTrans" cxnId="{0D7264AD-40BF-4DD8-8D30-1DEE4A670F7E}">
      <dgm:prSet/>
      <dgm:spPr/>
      <dgm:t>
        <a:bodyPr/>
        <a:lstStyle/>
        <a:p>
          <a:pPr rtl="1"/>
          <a:endParaRPr lang="he-IL"/>
        </a:p>
      </dgm:t>
    </dgm:pt>
    <dgm:pt modelId="{C5149386-E059-4B3B-A549-F5409C64878A}">
      <dgm:prSet custT="1"/>
      <dgm:spPr/>
      <dgm:t>
        <a:bodyPr/>
        <a:lstStyle/>
        <a:p>
          <a:pPr rtl="1">
            <a:lnSpc>
              <a:spcPct val="90000"/>
            </a:lnSpc>
          </a:pPr>
          <a:endParaRPr lang="he-IL" sz="1200" b="1" dirty="0"/>
        </a:p>
      </dgm:t>
    </dgm:pt>
    <dgm:pt modelId="{567D08F2-3FEC-4E83-9A04-F8F6A6F2CF00}" type="parTrans" cxnId="{EB282B3C-08BB-474B-864B-FB8B886D7522}">
      <dgm:prSet/>
      <dgm:spPr/>
      <dgm:t>
        <a:bodyPr/>
        <a:lstStyle/>
        <a:p>
          <a:pPr rtl="1"/>
          <a:endParaRPr lang="he-IL"/>
        </a:p>
      </dgm:t>
    </dgm:pt>
    <dgm:pt modelId="{D3239B4A-8AE0-4336-BC3B-9E87CDDA9BEF}" type="sibTrans" cxnId="{EB282B3C-08BB-474B-864B-FB8B886D7522}">
      <dgm:prSet/>
      <dgm:spPr/>
      <dgm:t>
        <a:bodyPr/>
        <a:lstStyle/>
        <a:p>
          <a:pPr rtl="1"/>
          <a:endParaRPr lang="he-IL"/>
        </a:p>
      </dgm:t>
    </dgm:pt>
    <dgm:pt modelId="{C39B6654-6383-45D2-B126-300433303B2B}" type="pres">
      <dgm:prSet presAssocID="{D2DF90EE-5BF1-4D85-96F3-2E29B980DAA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AE1230F-6FC3-480D-8D4C-2DB40FC9A3DA}" type="pres">
      <dgm:prSet presAssocID="{2BF1535D-0F5F-48FA-BEDE-0578509B74A1}" presName="compNode" presStyleCnt="0"/>
      <dgm:spPr/>
    </dgm:pt>
    <dgm:pt modelId="{AC0F9897-F30F-4A1B-98EF-E348B0F44FA3}" type="pres">
      <dgm:prSet presAssocID="{2BF1535D-0F5F-48FA-BEDE-0578509B74A1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306B86C-119B-4C03-BF9B-FD78628C3538}" type="pres">
      <dgm:prSet presAssocID="{2BF1535D-0F5F-48FA-BEDE-0578509B74A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8EE0EA-5C76-4D5A-82C1-69173ECF483A}" type="pres">
      <dgm:prSet presAssocID="{2BF1535D-0F5F-48FA-BEDE-0578509B74A1}" presName="parentRect" presStyleLbl="alignNode1" presStyleIdx="0" presStyleCnt="4"/>
      <dgm:spPr/>
      <dgm:t>
        <a:bodyPr/>
        <a:lstStyle/>
        <a:p>
          <a:pPr rtl="1"/>
          <a:endParaRPr lang="he-IL"/>
        </a:p>
      </dgm:t>
    </dgm:pt>
    <dgm:pt modelId="{E8FCB8D8-379A-405D-93D1-E3B5E66192DB}" type="pres">
      <dgm:prSet presAssocID="{2BF1535D-0F5F-48FA-BEDE-0578509B74A1}" presName="adorn" presStyleLbl="fgAccFollow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A2991BD5-30EF-4150-9A26-25A126B36C6A}" type="pres">
      <dgm:prSet presAssocID="{1C9DAE81-C716-4C53-9137-BA02D893B03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06212BE0-4C9A-4691-856D-BEC8B14CF7C5}" type="pres">
      <dgm:prSet presAssocID="{EF9ED5C7-7C38-4FCF-8DD7-0173569241C4}" presName="compNode" presStyleCnt="0"/>
      <dgm:spPr/>
    </dgm:pt>
    <dgm:pt modelId="{F8060CE7-B349-43A8-9651-842188CDC931}" type="pres">
      <dgm:prSet presAssocID="{EF9ED5C7-7C38-4FCF-8DD7-0173569241C4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CA9585B-9475-4E96-AA98-B416AF20CC51}" type="pres">
      <dgm:prSet presAssocID="{EF9ED5C7-7C38-4FCF-8DD7-0173569241C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2AEADB-33EF-4DC6-BF6E-75F1A16AE13F}" type="pres">
      <dgm:prSet presAssocID="{EF9ED5C7-7C38-4FCF-8DD7-0173569241C4}" presName="parentRect" presStyleLbl="alignNode1" presStyleIdx="1" presStyleCnt="4"/>
      <dgm:spPr/>
      <dgm:t>
        <a:bodyPr/>
        <a:lstStyle/>
        <a:p>
          <a:pPr rtl="1"/>
          <a:endParaRPr lang="he-IL"/>
        </a:p>
      </dgm:t>
    </dgm:pt>
    <dgm:pt modelId="{BB54939A-6115-452E-A0E1-F78A1FC12EF9}" type="pres">
      <dgm:prSet presAssocID="{EF9ED5C7-7C38-4FCF-8DD7-0173569241C4}" presName="adorn" presStyleLbl="fgAccFollow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0AF4AB30-CC1B-43D3-AA50-1A395E8014A4}" type="pres">
      <dgm:prSet presAssocID="{A59BBB87-A2F8-4EDF-9F64-5A820141D273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22D047B-A798-40FD-B1DD-575FAED9C974}" type="pres">
      <dgm:prSet presAssocID="{1822E7B4-320C-4DBC-A36C-3577901D9C26}" presName="compNode" presStyleCnt="0"/>
      <dgm:spPr/>
    </dgm:pt>
    <dgm:pt modelId="{17ABE1BB-956B-42EE-BC12-6FBE90A5B7A2}" type="pres">
      <dgm:prSet presAssocID="{1822E7B4-320C-4DBC-A36C-3577901D9C26}" presName="childRect" presStyleLbl="bgAcc1" presStyleIdx="2" presStyleCnt="4" custLinFactNeighborX="-18" custLinFactNeighborY="-9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A67C4C-C136-4762-9BF2-11BB033ED2EF}" type="pres">
      <dgm:prSet presAssocID="{1822E7B4-320C-4DBC-A36C-3577901D9C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47F58C-95CB-4561-B1B6-52E0AEE4629A}" type="pres">
      <dgm:prSet presAssocID="{1822E7B4-320C-4DBC-A36C-3577901D9C26}" presName="parentRect" presStyleLbl="alignNode1" presStyleIdx="2" presStyleCnt="4"/>
      <dgm:spPr/>
      <dgm:t>
        <a:bodyPr/>
        <a:lstStyle/>
        <a:p>
          <a:pPr rtl="1"/>
          <a:endParaRPr lang="he-IL"/>
        </a:p>
      </dgm:t>
    </dgm:pt>
    <dgm:pt modelId="{B4230D3C-AC6F-467A-AC20-E5BD95720071}" type="pres">
      <dgm:prSet presAssocID="{1822E7B4-320C-4DBC-A36C-3577901D9C26}" presName="adorn" presStyleLbl="fgAccFollow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0689D1A3-D8D9-473D-8DAD-4E2A4FD9DD5C}" type="pres">
      <dgm:prSet presAssocID="{6946CCE9-0CDC-4DB9-8DED-2AB561E10AC7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50F88BE-ACA3-4B91-8FB5-4538430CBDA2}" type="pres">
      <dgm:prSet presAssocID="{38A1831B-FBA3-4E32-973E-A4DC7BD3B529}" presName="compNode" presStyleCnt="0"/>
      <dgm:spPr/>
    </dgm:pt>
    <dgm:pt modelId="{36BF83AD-ECC9-4FA4-843B-CD1DCD303F3D}" type="pres">
      <dgm:prSet presAssocID="{38A1831B-FBA3-4E32-973E-A4DC7BD3B529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854BFE-905C-412C-AACE-10C77197F86C}" type="pres">
      <dgm:prSet presAssocID="{38A1831B-FBA3-4E32-973E-A4DC7BD3B5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E3D1D1-6D50-4A47-A4EE-E1B30D31618C}" type="pres">
      <dgm:prSet presAssocID="{38A1831B-FBA3-4E32-973E-A4DC7BD3B529}" presName="parentRect" presStyleLbl="alignNode1" presStyleIdx="3" presStyleCnt="4"/>
      <dgm:spPr/>
      <dgm:t>
        <a:bodyPr/>
        <a:lstStyle/>
        <a:p>
          <a:pPr rtl="1"/>
          <a:endParaRPr lang="he-IL"/>
        </a:p>
      </dgm:t>
    </dgm:pt>
    <dgm:pt modelId="{DBB309C6-67E6-422F-9663-E8012D4A64DB}" type="pres">
      <dgm:prSet presAssocID="{38A1831B-FBA3-4E32-973E-A4DC7BD3B529}" presName="adorn" presStyleLbl="fgAccFollow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</dgm:ptLst>
  <dgm:cxnLst>
    <dgm:cxn modelId="{4B9FA507-9D3D-45B6-BF3C-E23749035F29}" srcId="{38A1831B-FBA3-4E32-973E-A4DC7BD3B529}" destId="{790F9719-6AE9-4181-8738-D5F3E6CE060E}" srcOrd="0" destOrd="0" parTransId="{9ED8B2C2-997D-415D-8887-26522DE499FB}" sibTransId="{B6C435E1-84C0-4BB3-AB45-C498D8412DF2}"/>
    <dgm:cxn modelId="{6B40287C-906E-4CDB-9A6A-E1DACA97E23E}" type="presOf" srcId="{EF9ED5C7-7C38-4FCF-8DD7-0173569241C4}" destId="{5CA9585B-9475-4E96-AA98-B416AF20CC51}" srcOrd="0" destOrd="0" presId="urn:microsoft.com/office/officeart/2005/8/layout/bList2"/>
    <dgm:cxn modelId="{26FE609A-DACB-437D-9915-AD3E4717561D}" srcId="{D2DF90EE-5BF1-4D85-96F3-2E29B980DAA5}" destId="{38A1831B-FBA3-4E32-973E-A4DC7BD3B529}" srcOrd="3" destOrd="0" parTransId="{BA4A2156-9132-468A-900C-8C01EAA1F6B8}" sibTransId="{704D791C-1D3A-4975-BC70-480F5ED7FE0C}"/>
    <dgm:cxn modelId="{E1E2F256-DAAF-4A8B-A9E6-4CA1F528A425}" srcId="{1822E7B4-320C-4DBC-A36C-3577901D9C26}" destId="{3AEE529E-2C42-48F9-9B7E-113E07BFFD5B}" srcOrd="2" destOrd="0" parTransId="{4F8C257F-205F-4604-A2BF-45845A79642D}" sibTransId="{CA212302-3E99-4276-87B9-867395C90970}"/>
    <dgm:cxn modelId="{D612FBB6-E9C9-4258-AF41-A609F5B1C093}" type="presOf" srcId="{A59BBB87-A2F8-4EDF-9F64-5A820141D273}" destId="{0AF4AB30-CC1B-43D3-AA50-1A395E8014A4}" srcOrd="0" destOrd="0" presId="urn:microsoft.com/office/officeart/2005/8/layout/bList2"/>
    <dgm:cxn modelId="{DF9D75B4-5442-4313-BC95-4B8931DD7AE4}" type="presOf" srcId="{6946CCE9-0CDC-4DB9-8DED-2AB561E10AC7}" destId="{0689D1A3-D8D9-473D-8DAD-4E2A4FD9DD5C}" srcOrd="0" destOrd="0" presId="urn:microsoft.com/office/officeart/2005/8/layout/bList2"/>
    <dgm:cxn modelId="{A67A1F34-C413-4697-B304-82CB62D3FA73}" type="presOf" srcId="{D2DF90EE-5BF1-4D85-96F3-2E29B980DAA5}" destId="{C39B6654-6383-45D2-B126-300433303B2B}" srcOrd="0" destOrd="0" presId="urn:microsoft.com/office/officeart/2005/8/layout/bList2"/>
    <dgm:cxn modelId="{1E5A55B0-DF07-4387-A326-32EC26DB5916}" type="presOf" srcId="{5581F9CE-9DE8-43D9-8544-9F56F88C377F}" destId="{F8060CE7-B349-43A8-9651-842188CDC931}" srcOrd="0" destOrd="2" presId="urn:microsoft.com/office/officeart/2005/8/layout/bList2"/>
    <dgm:cxn modelId="{DBC9F75C-A932-42B1-9444-24678DA61CEF}" type="presOf" srcId="{91D7F3AC-9AA7-4344-AA73-95B7004E6568}" destId="{AC0F9897-F30F-4A1B-98EF-E348B0F44FA3}" srcOrd="0" destOrd="0" presId="urn:microsoft.com/office/officeart/2005/8/layout/bList2"/>
    <dgm:cxn modelId="{4FBB2FF1-3135-400D-8686-30F3E0661957}" srcId="{EF9ED5C7-7C38-4FCF-8DD7-0173569241C4}" destId="{A532B328-01B5-473E-9A39-0B127DCDB561}" srcOrd="1" destOrd="0" parTransId="{F7EF95D4-D7BD-4CE4-80E8-73062DD6D98B}" sibTransId="{CC732EFA-2E3A-4D82-8AFA-EC83F88F069F}"/>
    <dgm:cxn modelId="{3BE88E5C-AB59-460E-B6BC-D0D326296214}" type="presOf" srcId="{38A1831B-FBA3-4E32-973E-A4DC7BD3B529}" destId="{8CE3D1D1-6D50-4A47-A4EE-E1B30D31618C}" srcOrd="1" destOrd="0" presId="urn:microsoft.com/office/officeart/2005/8/layout/bList2"/>
    <dgm:cxn modelId="{9D3C4CF8-7A39-404F-8B6C-E9DE88BE82C1}" type="presOf" srcId="{1C9DAE81-C716-4C53-9137-BA02D893B032}" destId="{A2991BD5-30EF-4150-9A26-25A126B36C6A}" srcOrd="0" destOrd="0" presId="urn:microsoft.com/office/officeart/2005/8/layout/bList2"/>
    <dgm:cxn modelId="{E047891F-5C9B-42A7-AF97-03281A29CBB6}" srcId="{1822E7B4-320C-4DBC-A36C-3577901D9C26}" destId="{133F41C5-5953-486C-B5FF-2A822BDD0BE2}" srcOrd="0" destOrd="0" parTransId="{2607A164-A491-4DA9-9564-C7CE9A4EC2CD}" sibTransId="{3C61D359-816C-4825-BC86-562C8C2DB17E}"/>
    <dgm:cxn modelId="{2C6D9266-59CA-4ECD-A6D2-AF8C9AEAC70F}" type="presOf" srcId="{A39D53E8-7931-4AEA-AA36-04699BE2F15F}" destId="{F8060CE7-B349-43A8-9651-842188CDC931}" srcOrd="0" destOrd="0" presId="urn:microsoft.com/office/officeart/2005/8/layout/bList2"/>
    <dgm:cxn modelId="{943C32C0-5B68-4FCE-BA67-D4BA24E1D86D}" type="presOf" srcId="{C5149386-E059-4B3B-A549-F5409C64878A}" destId="{F8060CE7-B349-43A8-9651-842188CDC931}" srcOrd="0" destOrd="3" presId="urn:microsoft.com/office/officeart/2005/8/layout/bList2"/>
    <dgm:cxn modelId="{0D7264AD-40BF-4DD8-8D30-1DEE4A670F7E}" srcId="{EF9ED5C7-7C38-4FCF-8DD7-0173569241C4}" destId="{1F9FCE4A-DF01-4F29-BDBD-C495F6B0D1E0}" srcOrd="4" destOrd="0" parTransId="{B4ADC02B-31D4-44E6-9B19-F706E70714DB}" sibTransId="{CD2542D1-9930-48DB-8765-1C47AF0AC21B}"/>
    <dgm:cxn modelId="{DC909495-EE6B-4F11-9ECF-A25D255B031D}" type="presOf" srcId="{2BF1535D-0F5F-48FA-BEDE-0578509B74A1}" destId="{9306B86C-119B-4C03-BF9B-FD78628C3538}" srcOrd="0" destOrd="0" presId="urn:microsoft.com/office/officeart/2005/8/layout/bList2"/>
    <dgm:cxn modelId="{EB282B3C-08BB-474B-864B-FB8B886D7522}" srcId="{EF9ED5C7-7C38-4FCF-8DD7-0173569241C4}" destId="{C5149386-E059-4B3B-A549-F5409C64878A}" srcOrd="3" destOrd="0" parTransId="{567D08F2-3FEC-4E83-9A04-F8F6A6F2CF00}" sibTransId="{D3239B4A-8AE0-4336-BC3B-9E87CDDA9BEF}"/>
    <dgm:cxn modelId="{70CE91FC-DDBC-4186-8C1E-C265B4A22C11}" srcId="{EF9ED5C7-7C38-4FCF-8DD7-0173569241C4}" destId="{5581F9CE-9DE8-43D9-8544-9F56F88C377F}" srcOrd="2" destOrd="0" parTransId="{EF4F14B4-E1B4-4232-9D06-5BC9889A9542}" sibTransId="{F54298CF-791C-4980-8837-B3C4FFDEEB23}"/>
    <dgm:cxn modelId="{38F75161-D66C-4F1A-9F70-9DA2B3F1C0ED}" srcId="{2BF1535D-0F5F-48FA-BEDE-0578509B74A1}" destId="{91D7F3AC-9AA7-4344-AA73-95B7004E6568}" srcOrd="0" destOrd="0" parTransId="{A14C9870-64FF-4FF7-83AB-7A8DBFE86E2B}" sibTransId="{7FB9BA4A-17E9-4E5B-8D85-B3F09B93523D}"/>
    <dgm:cxn modelId="{577D1219-0913-41B2-8282-980DBE02D696}" srcId="{1822E7B4-320C-4DBC-A36C-3577901D9C26}" destId="{214C3E27-7C37-4D4D-A776-F6D9012F393E}" srcOrd="1" destOrd="0" parTransId="{449A3CF2-3520-404A-A67B-BF3D6F3D6974}" sibTransId="{DD2CF602-ADE1-43FC-8917-D06BAC0F8B4A}"/>
    <dgm:cxn modelId="{B9BB49F0-B543-47AF-81FD-01FEC141C102}" srcId="{D2DF90EE-5BF1-4D85-96F3-2E29B980DAA5}" destId="{2BF1535D-0F5F-48FA-BEDE-0578509B74A1}" srcOrd="0" destOrd="0" parTransId="{A3E2463C-8A17-4B58-8FA3-3194E2A63131}" sibTransId="{1C9DAE81-C716-4C53-9137-BA02D893B032}"/>
    <dgm:cxn modelId="{07E4F777-CF62-4676-AE34-EF0C230D04E8}" type="presOf" srcId="{A532B328-01B5-473E-9A39-0B127DCDB561}" destId="{F8060CE7-B349-43A8-9651-842188CDC931}" srcOrd="0" destOrd="1" presId="urn:microsoft.com/office/officeart/2005/8/layout/bList2"/>
    <dgm:cxn modelId="{6A20E738-3488-4DFE-83DA-3189F93E8545}" type="presOf" srcId="{1822E7B4-320C-4DBC-A36C-3577901D9C26}" destId="{56A67C4C-C136-4762-9BF2-11BB033ED2EF}" srcOrd="0" destOrd="0" presId="urn:microsoft.com/office/officeart/2005/8/layout/bList2"/>
    <dgm:cxn modelId="{6FAD8741-5F59-4B7C-999D-87F12B022B16}" type="presOf" srcId="{790F9719-6AE9-4181-8738-D5F3E6CE060E}" destId="{36BF83AD-ECC9-4FA4-843B-CD1DCD303F3D}" srcOrd="0" destOrd="0" presId="urn:microsoft.com/office/officeart/2005/8/layout/bList2"/>
    <dgm:cxn modelId="{66FA25AA-6355-44FB-907A-0A81200858F8}" srcId="{D2DF90EE-5BF1-4D85-96F3-2E29B980DAA5}" destId="{1822E7B4-320C-4DBC-A36C-3577901D9C26}" srcOrd="2" destOrd="0" parTransId="{AFEF05AC-3A68-45F4-BF2A-63ECE31CBCE4}" sibTransId="{6946CCE9-0CDC-4DB9-8DED-2AB561E10AC7}"/>
    <dgm:cxn modelId="{3A27EC7D-FFA4-464F-AFAA-51EF104BF2D6}" srcId="{D2DF90EE-5BF1-4D85-96F3-2E29B980DAA5}" destId="{EF9ED5C7-7C38-4FCF-8DD7-0173569241C4}" srcOrd="1" destOrd="0" parTransId="{3732E19B-9796-46F3-8E91-567347114D98}" sibTransId="{A59BBB87-A2F8-4EDF-9F64-5A820141D273}"/>
    <dgm:cxn modelId="{463AF609-A330-4501-A0F1-D6BAE211D827}" type="presOf" srcId="{3AEE529E-2C42-48F9-9B7E-113E07BFFD5B}" destId="{17ABE1BB-956B-42EE-BC12-6FBE90A5B7A2}" srcOrd="0" destOrd="2" presId="urn:microsoft.com/office/officeart/2005/8/layout/bList2"/>
    <dgm:cxn modelId="{5618D5B1-EC30-4719-B158-E69275932F6B}" type="presOf" srcId="{EF9ED5C7-7C38-4FCF-8DD7-0173569241C4}" destId="{D22AEADB-33EF-4DC6-BF6E-75F1A16AE13F}" srcOrd="1" destOrd="0" presId="urn:microsoft.com/office/officeart/2005/8/layout/bList2"/>
    <dgm:cxn modelId="{968424CD-231D-4E27-8096-5F7D7C524201}" srcId="{2BF1535D-0F5F-48FA-BEDE-0578509B74A1}" destId="{9A63E7C9-3F55-4D3E-8936-B55E38658405}" srcOrd="1" destOrd="0" parTransId="{9F2A29C0-8C25-4DD0-841A-E757BA3F8DD7}" sibTransId="{4CA42AE0-7238-4FE7-8F37-F086B2B4F09E}"/>
    <dgm:cxn modelId="{09EDEC6E-EBD4-4769-8742-D91D9D194E50}" type="presOf" srcId="{9A63E7C9-3F55-4D3E-8936-B55E38658405}" destId="{AC0F9897-F30F-4A1B-98EF-E348B0F44FA3}" srcOrd="0" destOrd="1" presId="urn:microsoft.com/office/officeart/2005/8/layout/bList2"/>
    <dgm:cxn modelId="{670258A7-081B-4033-8058-4975A0B8195C}" type="presOf" srcId="{133F41C5-5953-486C-B5FF-2A822BDD0BE2}" destId="{17ABE1BB-956B-42EE-BC12-6FBE90A5B7A2}" srcOrd="0" destOrd="0" presId="urn:microsoft.com/office/officeart/2005/8/layout/bList2"/>
    <dgm:cxn modelId="{DAB2FDDC-F7C0-4AFF-BF3F-765292DB592E}" type="presOf" srcId="{1822E7B4-320C-4DBC-A36C-3577901D9C26}" destId="{3E47F58C-95CB-4561-B1B6-52E0AEE4629A}" srcOrd="1" destOrd="0" presId="urn:microsoft.com/office/officeart/2005/8/layout/bList2"/>
    <dgm:cxn modelId="{611A7E14-9B93-4A00-9E65-EE2DD2720083}" type="presOf" srcId="{1F9FCE4A-DF01-4F29-BDBD-C495F6B0D1E0}" destId="{F8060CE7-B349-43A8-9651-842188CDC931}" srcOrd="0" destOrd="4" presId="urn:microsoft.com/office/officeart/2005/8/layout/bList2"/>
    <dgm:cxn modelId="{A20378C7-4FB1-42C1-A621-804E7B4FB318}" type="presOf" srcId="{214C3E27-7C37-4D4D-A776-F6D9012F393E}" destId="{17ABE1BB-956B-42EE-BC12-6FBE90A5B7A2}" srcOrd="0" destOrd="1" presId="urn:microsoft.com/office/officeart/2005/8/layout/bList2"/>
    <dgm:cxn modelId="{49016EBC-E236-466C-AA2E-ABD9B60C4B07}" type="presOf" srcId="{38A1831B-FBA3-4E32-973E-A4DC7BD3B529}" destId="{C4854BFE-905C-412C-AACE-10C77197F86C}" srcOrd="0" destOrd="0" presId="urn:microsoft.com/office/officeart/2005/8/layout/bList2"/>
    <dgm:cxn modelId="{FDD163F8-B6CA-4A02-A9C4-402A68A1EAFE}" type="presOf" srcId="{2BF1535D-0F5F-48FA-BEDE-0578509B74A1}" destId="{E58EE0EA-5C76-4D5A-82C1-69173ECF483A}" srcOrd="1" destOrd="0" presId="urn:microsoft.com/office/officeart/2005/8/layout/bList2"/>
    <dgm:cxn modelId="{5C48CC57-B776-464E-BD72-A5322F36FC38}" srcId="{EF9ED5C7-7C38-4FCF-8DD7-0173569241C4}" destId="{A39D53E8-7931-4AEA-AA36-04699BE2F15F}" srcOrd="0" destOrd="0" parTransId="{0DB3F742-092A-4353-8D5D-5FF11B54A162}" sibTransId="{5CDE75D8-0E80-4AAE-B168-04DE4CEE5E22}"/>
    <dgm:cxn modelId="{BB9E3360-54EC-48E4-AC8B-2FE27BEC72FB}" type="presParOf" srcId="{C39B6654-6383-45D2-B126-300433303B2B}" destId="{CAE1230F-6FC3-480D-8D4C-2DB40FC9A3DA}" srcOrd="0" destOrd="0" presId="urn:microsoft.com/office/officeart/2005/8/layout/bList2"/>
    <dgm:cxn modelId="{7606203B-6C55-41DC-B163-025E843F48C3}" type="presParOf" srcId="{CAE1230F-6FC3-480D-8D4C-2DB40FC9A3DA}" destId="{AC0F9897-F30F-4A1B-98EF-E348B0F44FA3}" srcOrd="0" destOrd="0" presId="urn:microsoft.com/office/officeart/2005/8/layout/bList2"/>
    <dgm:cxn modelId="{110C6E34-591A-4198-B06C-10BC5C551F67}" type="presParOf" srcId="{CAE1230F-6FC3-480D-8D4C-2DB40FC9A3DA}" destId="{9306B86C-119B-4C03-BF9B-FD78628C3538}" srcOrd="1" destOrd="0" presId="urn:microsoft.com/office/officeart/2005/8/layout/bList2"/>
    <dgm:cxn modelId="{ED6FEE68-4F98-46A9-9BFF-5516C45264CE}" type="presParOf" srcId="{CAE1230F-6FC3-480D-8D4C-2DB40FC9A3DA}" destId="{E58EE0EA-5C76-4D5A-82C1-69173ECF483A}" srcOrd="2" destOrd="0" presId="urn:microsoft.com/office/officeart/2005/8/layout/bList2"/>
    <dgm:cxn modelId="{23A3D1C6-FE6F-47D6-94CF-C5CDD31FE239}" type="presParOf" srcId="{CAE1230F-6FC3-480D-8D4C-2DB40FC9A3DA}" destId="{E8FCB8D8-379A-405D-93D1-E3B5E66192DB}" srcOrd="3" destOrd="0" presId="urn:microsoft.com/office/officeart/2005/8/layout/bList2"/>
    <dgm:cxn modelId="{6D30F106-1F56-4889-B0C0-D3BB36662069}" type="presParOf" srcId="{C39B6654-6383-45D2-B126-300433303B2B}" destId="{A2991BD5-30EF-4150-9A26-25A126B36C6A}" srcOrd="1" destOrd="0" presId="urn:microsoft.com/office/officeart/2005/8/layout/bList2"/>
    <dgm:cxn modelId="{D890F2E4-0755-447F-9BEB-DF29F5CB5040}" type="presParOf" srcId="{C39B6654-6383-45D2-B126-300433303B2B}" destId="{06212BE0-4C9A-4691-856D-BEC8B14CF7C5}" srcOrd="2" destOrd="0" presId="urn:microsoft.com/office/officeart/2005/8/layout/bList2"/>
    <dgm:cxn modelId="{8C2C5683-6756-48A4-9B08-6B3C9A9B7B6E}" type="presParOf" srcId="{06212BE0-4C9A-4691-856D-BEC8B14CF7C5}" destId="{F8060CE7-B349-43A8-9651-842188CDC931}" srcOrd="0" destOrd="0" presId="urn:microsoft.com/office/officeart/2005/8/layout/bList2"/>
    <dgm:cxn modelId="{0C12DAE6-D90E-455A-B6DA-C065E0F00024}" type="presParOf" srcId="{06212BE0-4C9A-4691-856D-BEC8B14CF7C5}" destId="{5CA9585B-9475-4E96-AA98-B416AF20CC51}" srcOrd="1" destOrd="0" presId="urn:microsoft.com/office/officeart/2005/8/layout/bList2"/>
    <dgm:cxn modelId="{239BCD44-2319-454C-B689-6526823FBF13}" type="presParOf" srcId="{06212BE0-4C9A-4691-856D-BEC8B14CF7C5}" destId="{D22AEADB-33EF-4DC6-BF6E-75F1A16AE13F}" srcOrd="2" destOrd="0" presId="urn:microsoft.com/office/officeart/2005/8/layout/bList2"/>
    <dgm:cxn modelId="{119AFD91-43F7-4FC0-8779-39482A75E019}" type="presParOf" srcId="{06212BE0-4C9A-4691-856D-BEC8B14CF7C5}" destId="{BB54939A-6115-452E-A0E1-F78A1FC12EF9}" srcOrd="3" destOrd="0" presId="urn:microsoft.com/office/officeart/2005/8/layout/bList2"/>
    <dgm:cxn modelId="{49052F53-3ACA-4884-A024-FC89D596946D}" type="presParOf" srcId="{C39B6654-6383-45D2-B126-300433303B2B}" destId="{0AF4AB30-CC1B-43D3-AA50-1A395E8014A4}" srcOrd="3" destOrd="0" presId="urn:microsoft.com/office/officeart/2005/8/layout/bList2"/>
    <dgm:cxn modelId="{C900758C-C51B-4E18-86C5-A0F8735B9D60}" type="presParOf" srcId="{C39B6654-6383-45D2-B126-300433303B2B}" destId="{C22D047B-A798-40FD-B1DD-575FAED9C974}" srcOrd="4" destOrd="0" presId="urn:microsoft.com/office/officeart/2005/8/layout/bList2"/>
    <dgm:cxn modelId="{7010EDF0-FD59-47CF-80B2-9F1B8CC3BB6C}" type="presParOf" srcId="{C22D047B-A798-40FD-B1DD-575FAED9C974}" destId="{17ABE1BB-956B-42EE-BC12-6FBE90A5B7A2}" srcOrd="0" destOrd="0" presId="urn:microsoft.com/office/officeart/2005/8/layout/bList2"/>
    <dgm:cxn modelId="{BF074580-8D5A-4A43-89F1-9FC0D4D876E3}" type="presParOf" srcId="{C22D047B-A798-40FD-B1DD-575FAED9C974}" destId="{56A67C4C-C136-4762-9BF2-11BB033ED2EF}" srcOrd="1" destOrd="0" presId="urn:microsoft.com/office/officeart/2005/8/layout/bList2"/>
    <dgm:cxn modelId="{43096376-ACDE-49FE-80ED-78A2586280BC}" type="presParOf" srcId="{C22D047B-A798-40FD-B1DD-575FAED9C974}" destId="{3E47F58C-95CB-4561-B1B6-52E0AEE4629A}" srcOrd="2" destOrd="0" presId="urn:microsoft.com/office/officeart/2005/8/layout/bList2"/>
    <dgm:cxn modelId="{01E3C7FA-3E68-4AA6-857E-374C51F0B165}" type="presParOf" srcId="{C22D047B-A798-40FD-B1DD-575FAED9C974}" destId="{B4230D3C-AC6F-467A-AC20-E5BD95720071}" srcOrd="3" destOrd="0" presId="urn:microsoft.com/office/officeart/2005/8/layout/bList2"/>
    <dgm:cxn modelId="{8AD44A79-5B3C-4CC3-B768-C7AFE47C15D1}" type="presParOf" srcId="{C39B6654-6383-45D2-B126-300433303B2B}" destId="{0689D1A3-D8D9-473D-8DAD-4E2A4FD9DD5C}" srcOrd="5" destOrd="0" presId="urn:microsoft.com/office/officeart/2005/8/layout/bList2"/>
    <dgm:cxn modelId="{5A867975-1138-4ED2-AD8F-BDAEAD02F845}" type="presParOf" srcId="{C39B6654-6383-45D2-B126-300433303B2B}" destId="{550F88BE-ACA3-4B91-8FB5-4538430CBDA2}" srcOrd="6" destOrd="0" presId="urn:microsoft.com/office/officeart/2005/8/layout/bList2"/>
    <dgm:cxn modelId="{D2AFE501-16E8-4BC6-9703-5FC8477A18B7}" type="presParOf" srcId="{550F88BE-ACA3-4B91-8FB5-4538430CBDA2}" destId="{36BF83AD-ECC9-4FA4-843B-CD1DCD303F3D}" srcOrd="0" destOrd="0" presId="urn:microsoft.com/office/officeart/2005/8/layout/bList2"/>
    <dgm:cxn modelId="{A36C279D-A2FF-4DAC-B1F7-3333A944A449}" type="presParOf" srcId="{550F88BE-ACA3-4B91-8FB5-4538430CBDA2}" destId="{C4854BFE-905C-412C-AACE-10C77197F86C}" srcOrd="1" destOrd="0" presId="urn:microsoft.com/office/officeart/2005/8/layout/bList2"/>
    <dgm:cxn modelId="{5C01FF1A-599A-4812-97A0-0B6AB1A3F872}" type="presParOf" srcId="{550F88BE-ACA3-4B91-8FB5-4538430CBDA2}" destId="{8CE3D1D1-6D50-4A47-A4EE-E1B30D31618C}" srcOrd="2" destOrd="0" presId="urn:microsoft.com/office/officeart/2005/8/layout/bList2"/>
    <dgm:cxn modelId="{2612BA0E-EFB2-49A8-BD78-DAE80D337AD3}" type="presParOf" srcId="{550F88BE-ACA3-4B91-8FB5-4538430CBDA2}" destId="{DBB309C6-67E6-422F-9663-E8012D4A64D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8378BDE-C05D-44B0-BF44-6DEFE6C0C0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26B76E4-824B-4404-827F-D40DDE3A9996}">
      <dgm:prSet custT="1"/>
      <dgm:spPr/>
      <dgm:t>
        <a:bodyPr/>
        <a:lstStyle/>
        <a:p>
          <a:pPr marL="0" marR="0" indent="0" algn="just" defTabSz="914400" rtl="1" eaLnBrk="1" fontAlgn="auto" latinLnBrk="0" hangingPunct="1">
            <a:lnSpc>
              <a:spcPts val="3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he-IL" sz="3200" b="1" i="0" u="none" strike="noStrike" kern="1200" cap="none" spc="200" normalizeH="0" baseline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alim" panose="00000500000000000000" pitchFamily="2" charset="-79"/>
              <a:ea typeface="+mn-ea"/>
              <a:cs typeface="+mn-cs"/>
            </a:rPr>
            <a:t>גיל זכאות : </a:t>
          </a:r>
        </a:p>
        <a:p>
          <a:pPr marL="0" marR="0" indent="0" algn="just" defTabSz="914400" rtl="1" eaLnBrk="1" fontAlgn="auto" latinLnBrk="0" hangingPunct="1">
            <a:lnSpc>
              <a:spcPts val="3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he-IL" sz="2000" b="1" i="0" u="none" strike="noStrike" kern="1200" cap="none" spc="200" normalizeH="0" baseline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alim" panose="00000500000000000000" pitchFamily="2" charset="-79"/>
              <a:ea typeface="+mn-ea"/>
              <a:cs typeface="+mn-cs"/>
            </a:rPr>
            <a:t>גיל הפרישה על פי חוק או הגיל שבו החל יחיד לקבל קצבה, לפי המאוחר</a:t>
          </a:r>
        </a:p>
      </dgm:t>
    </dgm:pt>
    <dgm:pt modelId="{F39867D5-0A45-4684-BE1E-7945321D0398}" type="parTrans" cxnId="{1F9594C7-C09F-4A55-9757-4588EA7BF36D}">
      <dgm:prSet/>
      <dgm:spPr/>
      <dgm:t>
        <a:bodyPr/>
        <a:lstStyle/>
        <a:p>
          <a:pPr algn="r"/>
          <a:endParaRPr lang="en-US" sz="1400">
            <a:solidFill>
              <a:schemeClr val="bg1"/>
            </a:solidFill>
          </a:endParaRPr>
        </a:p>
      </dgm:t>
    </dgm:pt>
    <dgm:pt modelId="{1D9B9602-44BE-4769-9611-D6249A0423E9}" type="sibTrans" cxnId="{1F9594C7-C09F-4A55-9757-4588EA7BF36D}">
      <dgm:prSet/>
      <dgm:spPr/>
      <dgm:t>
        <a:bodyPr/>
        <a:lstStyle/>
        <a:p>
          <a:pPr algn="r"/>
          <a:endParaRPr lang="en-US" sz="1400">
            <a:solidFill>
              <a:schemeClr val="bg1"/>
            </a:solidFill>
          </a:endParaRPr>
        </a:p>
      </dgm:t>
    </dgm:pt>
    <dgm:pt modelId="{A13E2F93-8756-417C-AF89-056405B946A3}" type="pres">
      <dgm:prSet presAssocID="{88378BDE-C05D-44B0-BF44-6DEFE6C0C0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456EEE0-8EAB-41AB-81D0-44F4DE5D1A2B}" type="pres">
      <dgm:prSet presAssocID="{E26B76E4-824B-4404-827F-D40DDE3A9996}" presName="thickLine" presStyleLbl="alignNode1" presStyleIdx="0" presStyleCnt="1"/>
      <dgm:spPr/>
      <dgm:t>
        <a:bodyPr/>
        <a:lstStyle/>
        <a:p>
          <a:pPr rtl="1"/>
          <a:endParaRPr lang="he-IL"/>
        </a:p>
      </dgm:t>
    </dgm:pt>
    <dgm:pt modelId="{DD64CF4D-9BA6-47FD-A960-E5958176490C}" type="pres">
      <dgm:prSet presAssocID="{E26B76E4-824B-4404-827F-D40DDE3A9996}" presName="horz1" presStyleCnt="0"/>
      <dgm:spPr/>
    </dgm:pt>
    <dgm:pt modelId="{14F9E741-5E03-44B0-A3A2-9443A7DE9F94}" type="pres">
      <dgm:prSet presAssocID="{E26B76E4-824B-4404-827F-D40DDE3A9996}" presName="tx1" presStyleLbl="revTx" presStyleIdx="0" presStyleCnt="1" custLinFactY="-200000" custLinFactNeighborX="-9835" custLinFactNeighborY="-237456"/>
      <dgm:spPr/>
      <dgm:t>
        <a:bodyPr/>
        <a:lstStyle/>
        <a:p>
          <a:endParaRPr lang="en-US"/>
        </a:p>
      </dgm:t>
    </dgm:pt>
    <dgm:pt modelId="{604FB718-C699-4CD8-BBA8-8345DAF57A5B}" type="pres">
      <dgm:prSet presAssocID="{E26B76E4-824B-4404-827F-D40DDE3A9996}" presName="vert1" presStyleCnt="0"/>
      <dgm:spPr/>
    </dgm:pt>
  </dgm:ptLst>
  <dgm:cxnLst>
    <dgm:cxn modelId="{1F9594C7-C09F-4A55-9757-4588EA7BF36D}" srcId="{88378BDE-C05D-44B0-BF44-6DEFE6C0C0E6}" destId="{E26B76E4-824B-4404-827F-D40DDE3A9996}" srcOrd="0" destOrd="0" parTransId="{F39867D5-0A45-4684-BE1E-7945321D0398}" sibTransId="{1D9B9602-44BE-4769-9611-D6249A0423E9}"/>
    <dgm:cxn modelId="{4780B966-C1D6-4357-9505-5477B3CFC8F4}" type="presOf" srcId="{88378BDE-C05D-44B0-BF44-6DEFE6C0C0E6}" destId="{A13E2F93-8756-417C-AF89-056405B946A3}" srcOrd="0" destOrd="0" presId="urn:microsoft.com/office/officeart/2008/layout/LinedList"/>
    <dgm:cxn modelId="{091D2C58-0DFF-4907-9CBC-E075E91F3A9B}" type="presOf" srcId="{E26B76E4-824B-4404-827F-D40DDE3A9996}" destId="{14F9E741-5E03-44B0-A3A2-9443A7DE9F94}" srcOrd="0" destOrd="0" presId="urn:microsoft.com/office/officeart/2008/layout/LinedList"/>
    <dgm:cxn modelId="{17B55455-C6C0-4B47-A77C-586A278BE61F}" type="presParOf" srcId="{A13E2F93-8756-417C-AF89-056405B946A3}" destId="{7456EEE0-8EAB-41AB-81D0-44F4DE5D1A2B}" srcOrd="0" destOrd="0" presId="urn:microsoft.com/office/officeart/2008/layout/LinedList"/>
    <dgm:cxn modelId="{956F2872-3ED0-4907-8F49-55AFCFAEE32D}" type="presParOf" srcId="{A13E2F93-8756-417C-AF89-056405B946A3}" destId="{DD64CF4D-9BA6-47FD-A960-E5958176490C}" srcOrd="1" destOrd="0" presId="urn:microsoft.com/office/officeart/2008/layout/LinedList"/>
    <dgm:cxn modelId="{CAC37CD1-2A4A-4F49-8CCE-B5B3BF8CCF1B}" type="presParOf" srcId="{DD64CF4D-9BA6-47FD-A960-E5958176490C}" destId="{14F9E741-5E03-44B0-A3A2-9443A7DE9F94}" srcOrd="0" destOrd="0" presId="urn:microsoft.com/office/officeart/2008/layout/LinedList"/>
    <dgm:cxn modelId="{8CF40FF5-1274-455B-BB32-01EF961AF06C}" type="presParOf" srcId="{DD64CF4D-9BA6-47FD-A960-E5958176490C}" destId="{604FB718-C699-4CD8-BBA8-8345DAF57A5B}" srcOrd="1" destOrd="0" presId="urn:microsoft.com/office/officeart/2008/layout/LinedList"/>
  </dgm:cxnLst>
  <dgm:bg/>
  <dgm:whole>
    <a:ln w="9525" cap="flat" cmpd="sng" algn="ctr">
      <a:solidFill>
        <a:schemeClr val="tx1">
          <a:lumMod val="50000"/>
          <a:lumOff val="50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03F8DE-27F9-4D6E-9642-5A2E519F472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DCCF73A-1F5A-4E32-B3C9-C585679E3C34}">
      <dgm:prSet phldrT="[טקסט]" custT="1"/>
      <dgm:spPr>
        <a:gradFill flip="none" rotWithShape="1">
          <a:gsLst>
            <a:gs pos="20000">
              <a:srgbClr val="DEE6F8"/>
            </a:gs>
            <a:gs pos="17750">
              <a:srgbClr val="E7EDFA"/>
            </a:gs>
            <a:gs pos="71000">
              <a:schemeClr val="bg1">
                <a:lumMod val="75000"/>
              </a:schemeClr>
            </a:gs>
            <a:gs pos="4400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>
            <a:spcAft>
              <a:spcPts val="0"/>
            </a:spcAft>
          </a:pPr>
          <a:r>
            <a:rPr lang="he-IL" sz="1800" b="1" dirty="0" smtClean="0"/>
            <a:t>פטור </a:t>
          </a:r>
        </a:p>
        <a:p>
          <a:pPr rtl="1">
            <a:spcAft>
              <a:spcPts val="0"/>
            </a:spcAft>
          </a:pPr>
          <a:r>
            <a:rPr lang="he-IL" sz="1800" b="1" dirty="0" smtClean="0"/>
            <a:t>על היוון קצבה בלבד</a:t>
          </a:r>
          <a:endParaRPr lang="he-IL" sz="1800" b="1" dirty="0"/>
        </a:p>
      </dgm:t>
    </dgm:pt>
    <dgm:pt modelId="{AF1A7C50-5728-47F4-9BA3-3D16C264A10A}" type="parTrans" cxnId="{9A341A62-CE84-4996-8C57-8A481DE8230C}">
      <dgm:prSet/>
      <dgm:spPr/>
      <dgm:t>
        <a:bodyPr/>
        <a:lstStyle/>
        <a:p>
          <a:pPr rtl="1"/>
          <a:endParaRPr lang="he-IL" sz="1800" b="1"/>
        </a:p>
      </dgm:t>
    </dgm:pt>
    <dgm:pt modelId="{ABB60BC2-1D38-4E39-888F-96CD2875BE4D}" type="sibTrans" cxnId="{9A341A62-CE84-4996-8C57-8A481DE8230C}">
      <dgm:prSet/>
      <dgm:spPr/>
      <dgm:t>
        <a:bodyPr/>
        <a:lstStyle/>
        <a:p>
          <a:pPr rtl="1"/>
          <a:endParaRPr lang="he-IL" sz="1800" b="1"/>
        </a:p>
      </dgm:t>
    </dgm:pt>
    <dgm:pt modelId="{9CA06447-3B70-4427-8244-85838E3A11A8}">
      <dgm:prSet phldrT="[טקסט]" custT="1"/>
      <dgm:spPr>
        <a:gradFill flip="none" rotWithShape="1">
          <a:gsLst>
            <a:gs pos="20000">
              <a:srgbClr val="DEE6F8"/>
            </a:gs>
            <a:gs pos="17750">
              <a:srgbClr val="E7EDFA"/>
            </a:gs>
            <a:gs pos="71000">
              <a:schemeClr val="bg1">
                <a:lumMod val="75000"/>
              </a:schemeClr>
            </a:gs>
            <a:gs pos="4400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>
            <a:spcAft>
              <a:spcPts val="0"/>
            </a:spcAft>
          </a:pPr>
          <a:r>
            <a:rPr lang="he-IL" sz="1800" b="1" dirty="0" smtClean="0"/>
            <a:t>שילוב </a:t>
          </a:r>
        </a:p>
        <a:p>
          <a:pPr rtl="1">
            <a:spcAft>
              <a:spcPts val="0"/>
            </a:spcAft>
          </a:pPr>
          <a:r>
            <a:rPr lang="he-IL" sz="1800" b="1" dirty="0" smtClean="0"/>
            <a:t>בין השניים </a:t>
          </a:r>
          <a:endParaRPr lang="he-IL" sz="1800" b="1" dirty="0"/>
        </a:p>
      </dgm:t>
    </dgm:pt>
    <dgm:pt modelId="{A04593CD-E410-4191-AD10-1D4D90E7081C}" type="parTrans" cxnId="{5AC8ABB0-CF11-49E9-AD8A-AD3B4E45CB1F}">
      <dgm:prSet/>
      <dgm:spPr/>
      <dgm:t>
        <a:bodyPr/>
        <a:lstStyle/>
        <a:p>
          <a:pPr rtl="1"/>
          <a:endParaRPr lang="he-IL" sz="1800" b="1"/>
        </a:p>
      </dgm:t>
    </dgm:pt>
    <dgm:pt modelId="{B759F9CF-43DA-4AD1-B5A3-13DAD66F9E5C}" type="sibTrans" cxnId="{5AC8ABB0-CF11-49E9-AD8A-AD3B4E45CB1F}">
      <dgm:prSet/>
      <dgm:spPr/>
      <dgm:t>
        <a:bodyPr/>
        <a:lstStyle/>
        <a:p>
          <a:pPr rtl="1"/>
          <a:endParaRPr lang="he-IL" sz="1800" b="1"/>
        </a:p>
      </dgm:t>
    </dgm:pt>
    <dgm:pt modelId="{2582464A-4F80-43BF-8003-2C2CF4A9ED32}">
      <dgm:prSet phldrT="[טקסט]" custT="1"/>
      <dgm:spPr>
        <a:gradFill flip="none" rotWithShape="1">
          <a:gsLst>
            <a:gs pos="20000">
              <a:srgbClr val="DEE6F8"/>
            </a:gs>
            <a:gs pos="17750">
              <a:srgbClr val="E7EDFA"/>
            </a:gs>
            <a:gs pos="71000">
              <a:schemeClr val="bg1">
                <a:lumMod val="75000"/>
              </a:schemeClr>
            </a:gs>
            <a:gs pos="4400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rtl="1">
            <a:spcAft>
              <a:spcPts val="0"/>
            </a:spcAft>
          </a:pPr>
          <a:r>
            <a:rPr lang="he-IL" sz="1800" b="1" dirty="0" smtClean="0"/>
            <a:t>פטור </a:t>
          </a:r>
        </a:p>
        <a:p>
          <a:pPr rtl="1">
            <a:spcAft>
              <a:spcPts val="0"/>
            </a:spcAft>
          </a:pPr>
          <a:r>
            <a:rPr lang="he-IL" sz="1800" b="1" dirty="0" smtClean="0"/>
            <a:t>על הפנסיה בלבד </a:t>
          </a:r>
          <a:endParaRPr lang="he-IL" sz="1800" b="1" dirty="0"/>
        </a:p>
      </dgm:t>
    </dgm:pt>
    <dgm:pt modelId="{B84EC37D-E476-4448-B600-12CEF8303DA8}" type="parTrans" cxnId="{53184B9A-ADE9-4E00-AF74-0EE655D44F07}">
      <dgm:prSet/>
      <dgm:spPr/>
      <dgm:t>
        <a:bodyPr/>
        <a:lstStyle/>
        <a:p>
          <a:pPr rtl="1"/>
          <a:endParaRPr lang="he-IL" sz="1800" b="1"/>
        </a:p>
      </dgm:t>
    </dgm:pt>
    <dgm:pt modelId="{437BCA12-2420-4478-BE5C-288A7DB57F82}" type="sibTrans" cxnId="{53184B9A-ADE9-4E00-AF74-0EE655D44F07}">
      <dgm:prSet/>
      <dgm:spPr/>
      <dgm:t>
        <a:bodyPr/>
        <a:lstStyle/>
        <a:p>
          <a:pPr rtl="1"/>
          <a:endParaRPr lang="he-IL" sz="1800" b="1"/>
        </a:p>
      </dgm:t>
    </dgm:pt>
    <dgm:pt modelId="{6C595C32-C9CF-4282-8EC6-D0DDB4E34941}" type="pres">
      <dgm:prSet presAssocID="{6203F8DE-27F9-4D6E-9642-5A2E519F47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D01E1B4-5E56-488E-BABF-F2857ABD9389}" type="pres">
      <dgm:prSet presAssocID="{EDCCF73A-1F5A-4E32-B3C9-C585679E3C3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095845-CE35-4D08-A72B-5421ABCFC8CE}" type="pres">
      <dgm:prSet presAssocID="{ABB60BC2-1D38-4E39-888F-96CD2875BE4D}" presName="space" presStyleCnt="0"/>
      <dgm:spPr/>
    </dgm:pt>
    <dgm:pt modelId="{B6E3F909-21B3-4619-9206-4B94AFF6A339}" type="pres">
      <dgm:prSet presAssocID="{9CA06447-3B70-4427-8244-85838E3A11A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E67AC97-5F9A-4AD1-A0A7-904047393376}" type="pres">
      <dgm:prSet presAssocID="{B759F9CF-43DA-4AD1-B5A3-13DAD66F9E5C}" presName="space" presStyleCnt="0"/>
      <dgm:spPr/>
    </dgm:pt>
    <dgm:pt modelId="{1CB39752-9ED1-46C0-BA8E-5B7DB9BD8903}" type="pres">
      <dgm:prSet presAssocID="{2582464A-4F80-43BF-8003-2C2CF4A9ED3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36EC174-0DD3-4701-A938-3E48F033010E}" type="presOf" srcId="{9CA06447-3B70-4427-8244-85838E3A11A8}" destId="{B6E3F909-21B3-4619-9206-4B94AFF6A339}" srcOrd="0" destOrd="0" presId="urn:microsoft.com/office/officeart/2005/8/layout/venn3"/>
    <dgm:cxn modelId="{D85DAD00-B92B-406E-A4A4-19039DCD90BC}" type="presOf" srcId="{2582464A-4F80-43BF-8003-2C2CF4A9ED32}" destId="{1CB39752-9ED1-46C0-BA8E-5B7DB9BD8903}" srcOrd="0" destOrd="0" presId="urn:microsoft.com/office/officeart/2005/8/layout/venn3"/>
    <dgm:cxn modelId="{53184B9A-ADE9-4E00-AF74-0EE655D44F07}" srcId="{6203F8DE-27F9-4D6E-9642-5A2E519F472A}" destId="{2582464A-4F80-43BF-8003-2C2CF4A9ED32}" srcOrd="2" destOrd="0" parTransId="{B84EC37D-E476-4448-B600-12CEF8303DA8}" sibTransId="{437BCA12-2420-4478-BE5C-288A7DB57F82}"/>
    <dgm:cxn modelId="{9A341A62-CE84-4996-8C57-8A481DE8230C}" srcId="{6203F8DE-27F9-4D6E-9642-5A2E519F472A}" destId="{EDCCF73A-1F5A-4E32-B3C9-C585679E3C34}" srcOrd="0" destOrd="0" parTransId="{AF1A7C50-5728-47F4-9BA3-3D16C264A10A}" sibTransId="{ABB60BC2-1D38-4E39-888F-96CD2875BE4D}"/>
    <dgm:cxn modelId="{1DD12226-F729-4449-9BA0-3068A2F29DD3}" type="presOf" srcId="{EDCCF73A-1F5A-4E32-B3C9-C585679E3C34}" destId="{3D01E1B4-5E56-488E-BABF-F2857ABD9389}" srcOrd="0" destOrd="0" presId="urn:microsoft.com/office/officeart/2005/8/layout/venn3"/>
    <dgm:cxn modelId="{5AC8ABB0-CF11-49E9-AD8A-AD3B4E45CB1F}" srcId="{6203F8DE-27F9-4D6E-9642-5A2E519F472A}" destId="{9CA06447-3B70-4427-8244-85838E3A11A8}" srcOrd="1" destOrd="0" parTransId="{A04593CD-E410-4191-AD10-1D4D90E7081C}" sibTransId="{B759F9CF-43DA-4AD1-B5A3-13DAD66F9E5C}"/>
    <dgm:cxn modelId="{3EF342DF-365D-4DCB-86CB-F5F4D8E4093A}" type="presOf" srcId="{6203F8DE-27F9-4D6E-9642-5A2E519F472A}" destId="{6C595C32-C9CF-4282-8EC6-D0DDB4E34941}" srcOrd="0" destOrd="0" presId="urn:microsoft.com/office/officeart/2005/8/layout/venn3"/>
    <dgm:cxn modelId="{59F0F457-CF4A-4040-897E-CE93175BFFFB}" type="presParOf" srcId="{6C595C32-C9CF-4282-8EC6-D0DDB4E34941}" destId="{3D01E1B4-5E56-488E-BABF-F2857ABD9389}" srcOrd="0" destOrd="0" presId="urn:microsoft.com/office/officeart/2005/8/layout/venn3"/>
    <dgm:cxn modelId="{EBA8A962-ACC4-4F3C-89D8-C2334F4D4D6E}" type="presParOf" srcId="{6C595C32-C9CF-4282-8EC6-D0DDB4E34941}" destId="{F6095845-CE35-4D08-A72B-5421ABCFC8CE}" srcOrd="1" destOrd="0" presId="urn:microsoft.com/office/officeart/2005/8/layout/venn3"/>
    <dgm:cxn modelId="{6808CEDB-F4F9-4DFA-BB86-A6AFDF9F5A89}" type="presParOf" srcId="{6C595C32-C9CF-4282-8EC6-D0DDB4E34941}" destId="{B6E3F909-21B3-4619-9206-4B94AFF6A339}" srcOrd="2" destOrd="0" presId="urn:microsoft.com/office/officeart/2005/8/layout/venn3"/>
    <dgm:cxn modelId="{4948A6A9-AF7E-44B2-9098-C8E5EFA6FD1D}" type="presParOf" srcId="{6C595C32-C9CF-4282-8EC6-D0DDB4E34941}" destId="{AE67AC97-5F9A-4AD1-A0A7-904047393376}" srcOrd="3" destOrd="0" presId="urn:microsoft.com/office/officeart/2005/8/layout/venn3"/>
    <dgm:cxn modelId="{898D95D5-CBF5-4116-AD2E-8F7CBAD46A21}" type="presParOf" srcId="{6C595C32-C9CF-4282-8EC6-D0DDB4E34941}" destId="{1CB39752-9ED1-46C0-BA8E-5B7DB9BD890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CB87B-04C6-4C84-BBE6-DB20A5B91C2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4954ED8-F911-4DA9-A0A4-725984CBDF1E}">
      <dgm:prSet phldrT="[טקסט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פנסיונר </a:t>
          </a:r>
          <a:endParaRPr lang="he-IL" b="1" dirty="0">
            <a:solidFill>
              <a:schemeClr val="tx1"/>
            </a:solidFill>
          </a:endParaRPr>
        </a:p>
      </dgm:t>
    </dgm:pt>
    <dgm:pt modelId="{03ACE0CE-4BE7-4895-A429-B185CC4D4F51}" type="parTrans" cxnId="{EAE7DFF8-713D-4024-9272-35849892ECE0}">
      <dgm:prSet/>
      <dgm:spPr/>
      <dgm:t>
        <a:bodyPr/>
        <a:lstStyle/>
        <a:p>
          <a:pPr rtl="1"/>
          <a:endParaRPr lang="he-IL" b="1"/>
        </a:p>
      </dgm:t>
    </dgm:pt>
    <dgm:pt modelId="{66A4449B-9EE5-4313-B7D9-1C58A845FE18}" type="sibTrans" cxnId="{EAE7DFF8-713D-4024-9272-35849892ECE0}">
      <dgm:prSet/>
      <dgm:spPr/>
      <dgm:t>
        <a:bodyPr/>
        <a:lstStyle/>
        <a:p>
          <a:pPr rtl="1"/>
          <a:endParaRPr lang="he-IL" b="1"/>
        </a:p>
      </dgm:t>
    </dgm:pt>
    <dgm:pt modelId="{0F0DC786-23BF-4605-8F72-6B068D5F331E}">
      <dgm:prSet phldrT="[טקסט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</a:rPr>
            <a:t>עמית פעיל</a:t>
          </a:r>
          <a:endParaRPr lang="he-IL" b="1" dirty="0">
            <a:solidFill>
              <a:schemeClr val="tx1"/>
            </a:solidFill>
          </a:endParaRPr>
        </a:p>
      </dgm:t>
    </dgm:pt>
    <dgm:pt modelId="{CBBA72F1-ECCD-472B-954F-9B1FDDD0E905}" type="parTrans" cxnId="{D4AC1A0C-9468-474F-ACCF-B8201D25AE94}">
      <dgm:prSet/>
      <dgm:spPr/>
      <dgm:t>
        <a:bodyPr/>
        <a:lstStyle/>
        <a:p>
          <a:pPr rtl="1"/>
          <a:endParaRPr lang="he-IL" b="1"/>
        </a:p>
      </dgm:t>
    </dgm:pt>
    <dgm:pt modelId="{B90CC584-89ED-4A5B-8BD0-0B7C916B770D}" type="sibTrans" cxnId="{D4AC1A0C-9468-474F-ACCF-B8201D25AE94}">
      <dgm:prSet/>
      <dgm:spPr/>
      <dgm:t>
        <a:bodyPr/>
        <a:lstStyle/>
        <a:p>
          <a:pPr rtl="1"/>
          <a:endParaRPr lang="he-IL" b="1"/>
        </a:p>
      </dgm:t>
    </dgm:pt>
    <dgm:pt modelId="{CD3A6CDD-320A-42CD-8746-842B9AF70B73}" type="pres">
      <dgm:prSet presAssocID="{3EDCB87B-04C6-4C84-BBE6-DB20A5B91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C54DD74-E6CB-437F-B782-E47073E497C9}" type="pres">
      <dgm:prSet presAssocID="{94954ED8-F911-4DA9-A0A4-725984CBDF1E}" presName="arrow" presStyleLbl="node1" presStyleIdx="0" presStyleCnt="2" custScaleY="10017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E7D9558-4692-4B83-9FD6-599CD9857156}" type="pres">
      <dgm:prSet presAssocID="{0F0DC786-23BF-4605-8F72-6B068D5F331E}" presName="arrow" presStyleLbl="node1" presStyleIdx="1" presStyleCnt="2" custScaleY="10017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4AC1A0C-9468-474F-ACCF-B8201D25AE94}" srcId="{3EDCB87B-04C6-4C84-BBE6-DB20A5B91C27}" destId="{0F0DC786-23BF-4605-8F72-6B068D5F331E}" srcOrd="1" destOrd="0" parTransId="{CBBA72F1-ECCD-472B-954F-9B1FDDD0E905}" sibTransId="{B90CC584-89ED-4A5B-8BD0-0B7C916B770D}"/>
    <dgm:cxn modelId="{EAE7DFF8-713D-4024-9272-35849892ECE0}" srcId="{3EDCB87B-04C6-4C84-BBE6-DB20A5B91C27}" destId="{94954ED8-F911-4DA9-A0A4-725984CBDF1E}" srcOrd="0" destOrd="0" parTransId="{03ACE0CE-4BE7-4895-A429-B185CC4D4F51}" sibTransId="{66A4449B-9EE5-4313-B7D9-1C58A845FE18}"/>
    <dgm:cxn modelId="{5EDA8236-69CB-405B-A195-A647E9D946C7}" type="presOf" srcId="{94954ED8-F911-4DA9-A0A4-725984CBDF1E}" destId="{FC54DD74-E6CB-437F-B782-E47073E497C9}" srcOrd="0" destOrd="0" presId="urn:microsoft.com/office/officeart/2005/8/layout/arrow5"/>
    <dgm:cxn modelId="{47D0916B-42D1-4734-A848-6AD7124290C2}" type="presOf" srcId="{0F0DC786-23BF-4605-8F72-6B068D5F331E}" destId="{DE7D9558-4692-4B83-9FD6-599CD9857156}" srcOrd="0" destOrd="0" presId="urn:microsoft.com/office/officeart/2005/8/layout/arrow5"/>
    <dgm:cxn modelId="{7460FB57-2F74-4E01-AB63-E331E109D728}" type="presOf" srcId="{3EDCB87B-04C6-4C84-BBE6-DB20A5B91C27}" destId="{CD3A6CDD-320A-42CD-8746-842B9AF70B73}" srcOrd="0" destOrd="0" presId="urn:microsoft.com/office/officeart/2005/8/layout/arrow5"/>
    <dgm:cxn modelId="{840E520F-3F2D-4A5F-B41E-9D96EFD45DB3}" type="presParOf" srcId="{CD3A6CDD-320A-42CD-8746-842B9AF70B73}" destId="{FC54DD74-E6CB-437F-B782-E47073E497C9}" srcOrd="0" destOrd="0" presId="urn:microsoft.com/office/officeart/2005/8/layout/arrow5"/>
    <dgm:cxn modelId="{E2F70B4E-1FB6-4682-A966-633940B83ECE}" type="presParOf" srcId="{CD3A6CDD-320A-42CD-8746-842B9AF70B73}" destId="{DE7D9558-4692-4B83-9FD6-599CD985715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B55FF-2F3E-444B-875A-82AB412E1D5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4D38DF94-DA0E-4914-8247-3425331A37A7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1.2</a:t>
          </a:r>
          <a:endParaRPr lang="he-IL" b="1" dirty="0">
            <a:solidFill>
              <a:schemeClr val="bg1"/>
            </a:solidFill>
          </a:endParaRPr>
        </a:p>
      </dgm:t>
    </dgm:pt>
    <dgm:pt modelId="{D09E5B9A-9C1C-4B78-A54C-440C577641C4}" type="parTrans" cxnId="{11C4C7AD-AD75-4EB8-8A4A-1F546E3F2EA8}">
      <dgm:prSet/>
      <dgm:spPr/>
      <dgm:t>
        <a:bodyPr/>
        <a:lstStyle/>
        <a:p>
          <a:pPr rtl="1"/>
          <a:endParaRPr lang="he-IL"/>
        </a:p>
      </dgm:t>
    </dgm:pt>
    <dgm:pt modelId="{43055C61-42B3-4A90-9292-98B03119A3C2}" type="sibTrans" cxnId="{11C4C7AD-AD75-4EB8-8A4A-1F546E3F2EA8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ED56807-D0DB-4665-B077-C94393A230EB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10,273</a:t>
          </a:r>
          <a:endParaRPr lang="he-IL" b="1" dirty="0">
            <a:solidFill>
              <a:schemeClr val="bg1"/>
            </a:solidFill>
          </a:endParaRPr>
        </a:p>
      </dgm:t>
    </dgm:pt>
    <dgm:pt modelId="{2DA1A043-4AF4-4309-9FEA-BEEC1121DEEE}" type="parTrans" cxnId="{EEE26BE7-F9D2-48A3-9B52-366514E8DC1D}">
      <dgm:prSet/>
      <dgm:spPr/>
      <dgm:t>
        <a:bodyPr/>
        <a:lstStyle/>
        <a:p>
          <a:pPr rtl="1"/>
          <a:endParaRPr lang="he-IL"/>
        </a:p>
      </dgm:t>
    </dgm:pt>
    <dgm:pt modelId="{18DB86B4-F151-4116-B138-1FD72C9AB483}" type="sibTrans" cxnId="{EEE26BE7-F9D2-48A3-9B52-366514E8DC1D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13791614-0B2C-497F-8B61-D925E0ADB72C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12,328</a:t>
          </a:r>
          <a:endParaRPr lang="he-IL" b="1" dirty="0">
            <a:solidFill>
              <a:schemeClr val="bg1"/>
            </a:solidFill>
          </a:endParaRPr>
        </a:p>
      </dgm:t>
    </dgm:pt>
    <dgm:pt modelId="{2B8939C0-8627-4503-9FB6-ED06A5886D8A}" type="par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AB66747B-9F28-4A4F-A9BE-C3572F04CC01}" type="sib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B8719711-31FA-42B0-AF48-265A026213D5}" type="pres">
      <dgm:prSet presAssocID="{A0FB55FF-2F3E-444B-875A-82AB412E1D53}" presName="linearFlow" presStyleCnt="0">
        <dgm:presLayoutVars>
          <dgm:dir/>
          <dgm:resizeHandles val="exact"/>
        </dgm:presLayoutVars>
      </dgm:prSet>
      <dgm:spPr/>
    </dgm:pt>
    <dgm:pt modelId="{55DA634D-6DDB-40BF-BAF5-4D56E714599F}" type="pres">
      <dgm:prSet presAssocID="{4D38DF94-DA0E-4914-8247-3425331A37A7}" presName="node" presStyleLbl="node1" presStyleIdx="0" presStyleCnt="3" custLinFactX="-4798" custLinFactNeighborX="-100000" custLinFactNeighborY="-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8F6BB0-0214-4FEB-82CA-F0AED4F3FDCE}" type="pres">
      <dgm:prSet presAssocID="{43055C61-42B3-4A90-9292-98B03119A3C2}" presName="spacerL" presStyleCnt="0"/>
      <dgm:spPr/>
    </dgm:pt>
    <dgm:pt modelId="{768F3E9B-D87B-4736-AA4F-E15D0225AF06}" type="pres">
      <dgm:prSet presAssocID="{43055C61-42B3-4A90-9292-98B03119A3C2}" presName="sibTrans" presStyleLbl="sibTrans2D1" presStyleIdx="0" presStyleCnt="2" custScaleX="58076" custScaleY="82386" custLinFactX="-11254" custLinFactNeighborX="-100000" custLinFactNeighborY="8749"/>
      <dgm:spPr>
        <a:prstGeom prst="mathMultiply">
          <a:avLst/>
        </a:prstGeom>
      </dgm:spPr>
      <dgm:t>
        <a:bodyPr/>
        <a:lstStyle/>
        <a:p>
          <a:pPr rtl="1"/>
          <a:endParaRPr lang="he-IL"/>
        </a:p>
      </dgm:t>
    </dgm:pt>
    <dgm:pt modelId="{57CA57C7-C38F-4482-8D28-04A915D01871}" type="pres">
      <dgm:prSet presAssocID="{43055C61-42B3-4A90-9292-98B03119A3C2}" presName="spacerR" presStyleCnt="0"/>
      <dgm:spPr/>
    </dgm:pt>
    <dgm:pt modelId="{3D5742D3-D3B3-4823-A40C-7E062CB0A40E}" type="pres">
      <dgm:prSet presAssocID="{FED56807-D0DB-4665-B077-C94393A230EB}" presName="node" presStyleLbl="node1" presStyleIdx="1" presStyleCnt="3" custLinFactNeighborX="-66661" custLinFactNeighborY="-18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C01DF7-4062-4A59-B0DA-2CD5223796BA}" type="pres">
      <dgm:prSet presAssocID="{18DB86B4-F151-4116-B138-1FD72C9AB483}" presName="spacerL" presStyleCnt="0"/>
      <dgm:spPr/>
    </dgm:pt>
    <dgm:pt modelId="{9DA79848-5E03-4D76-ADDD-16988847A17E}" type="pres">
      <dgm:prSet presAssocID="{18DB86B4-F151-4116-B138-1FD72C9AB483}" presName="sibTrans" presStyleLbl="sibTrans2D1" presStyleIdx="1" presStyleCnt="2" custScaleX="58076" custScaleY="82386" custLinFactX="5888" custLinFactNeighborX="100000" custLinFactNeighborY="-3535"/>
      <dgm:spPr/>
      <dgm:t>
        <a:bodyPr/>
        <a:lstStyle/>
        <a:p>
          <a:pPr rtl="1"/>
          <a:endParaRPr lang="he-IL"/>
        </a:p>
      </dgm:t>
    </dgm:pt>
    <dgm:pt modelId="{35BA01CD-8B84-42D4-9567-E07368958F15}" type="pres">
      <dgm:prSet presAssocID="{18DB86B4-F151-4116-B138-1FD72C9AB483}" presName="spacerR" presStyleCnt="0"/>
      <dgm:spPr/>
    </dgm:pt>
    <dgm:pt modelId="{912E8D58-2D84-4A08-B579-D2934FFA9E12}" type="pres">
      <dgm:prSet presAssocID="{13791614-0B2C-497F-8B61-D925E0ADB72C}" presName="node" presStyleLbl="node1" presStyleIdx="2" presStyleCnt="3" custLinFactX="19393" custLinFactNeighborX="100000" custLinFactNeighborY="166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B5260F0-AE08-4B91-B298-8071D27A79FF}" type="presOf" srcId="{A0FB55FF-2F3E-444B-875A-82AB412E1D53}" destId="{B8719711-31FA-42B0-AF48-265A026213D5}" srcOrd="0" destOrd="0" presId="urn:microsoft.com/office/officeart/2005/8/layout/equation1"/>
    <dgm:cxn modelId="{EEE26BE7-F9D2-48A3-9B52-366514E8DC1D}" srcId="{A0FB55FF-2F3E-444B-875A-82AB412E1D53}" destId="{FED56807-D0DB-4665-B077-C94393A230EB}" srcOrd="1" destOrd="0" parTransId="{2DA1A043-4AF4-4309-9FEA-BEEC1121DEEE}" sibTransId="{18DB86B4-F151-4116-B138-1FD72C9AB483}"/>
    <dgm:cxn modelId="{34C10E1D-6F08-45A0-9ABC-82479498C2F3}" type="presOf" srcId="{18DB86B4-F151-4116-B138-1FD72C9AB483}" destId="{9DA79848-5E03-4D76-ADDD-16988847A17E}" srcOrd="0" destOrd="0" presId="urn:microsoft.com/office/officeart/2005/8/layout/equation1"/>
    <dgm:cxn modelId="{2CF8A839-CAA5-42D2-946C-B65FC7E4C87E}" type="presOf" srcId="{4D38DF94-DA0E-4914-8247-3425331A37A7}" destId="{55DA634D-6DDB-40BF-BAF5-4D56E714599F}" srcOrd="0" destOrd="0" presId="urn:microsoft.com/office/officeart/2005/8/layout/equation1"/>
    <dgm:cxn modelId="{4F1830E5-5DF5-4E7F-BA74-EF545EDADFE8}" srcId="{A0FB55FF-2F3E-444B-875A-82AB412E1D53}" destId="{13791614-0B2C-497F-8B61-D925E0ADB72C}" srcOrd="2" destOrd="0" parTransId="{2B8939C0-8627-4503-9FB6-ED06A5886D8A}" sibTransId="{AB66747B-9F28-4A4F-A9BE-C3572F04CC01}"/>
    <dgm:cxn modelId="{749FA331-C041-4BA9-BA89-F4A4D77D00BB}" type="presOf" srcId="{43055C61-42B3-4A90-9292-98B03119A3C2}" destId="{768F3E9B-D87B-4736-AA4F-E15D0225AF06}" srcOrd="0" destOrd="0" presId="urn:microsoft.com/office/officeart/2005/8/layout/equation1"/>
    <dgm:cxn modelId="{11C4C7AD-AD75-4EB8-8A4A-1F546E3F2EA8}" srcId="{A0FB55FF-2F3E-444B-875A-82AB412E1D53}" destId="{4D38DF94-DA0E-4914-8247-3425331A37A7}" srcOrd="0" destOrd="0" parTransId="{D09E5B9A-9C1C-4B78-A54C-440C577641C4}" sibTransId="{43055C61-42B3-4A90-9292-98B03119A3C2}"/>
    <dgm:cxn modelId="{957DE8FA-79C2-40A9-9B14-81928C504F6B}" type="presOf" srcId="{13791614-0B2C-497F-8B61-D925E0ADB72C}" destId="{912E8D58-2D84-4A08-B579-D2934FFA9E12}" srcOrd="0" destOrd="0" presId="urn:microsoft.com/office/officeart/2005/8/layout/equation1"/>
    <dgm:cxn modelId="{0F3C8816-E08F-4E11-A0D4-127A9092F560}" type="presOf" srcId="{FED56807-D0DB-4665-B077-C94393A230EB}" destId="{3D5742D3-D3B3-4823-A40C-7E062CB0A40E}" srcOrd="0" destOrd="0" presId="urn:microsoft.com/office/officeart/2005/8/layout/equation1"/>
    <dgm:cxn modelId="{51E1AA30-FD7B-48B8-9472-3269F065565F}" type="presParOf" srcId="{B8719711-31FA-42B0-AF48-265A026213D5}" destId="{55DA634D-6DDB-40BF-BAF5-4D56E714599F}" srcOrd="0" destOrd="0" presId="urn:microsoft.com/office/officeart/2005/8/layout/equation1"/>
    <dgm:cxn modelId="{F2249FBC-AFA3-4D55-B321-B43D0A41F618}" type="presParOf" srcId="{B8719711-31FA-42B0-AF48-265A026213D5}" destId="{828F6BB0-0214-4FEB-82CA-F0AED4F3FDCE}" srcOrd="1" destOrd="0" presId="urn:microsoft.com/office/officeart/2005/8/layout/equation1"/>
    <dgm:cxn modelId="{AC24CCF3-8953-4C48-A97D-E8ACAA1DC7FB}" type="presParOf" srcId="{B8719711-31FA-42B0-AF48-265A026213D5}" destId="{768F3E9B-D87B-4736-AA4F-E15D0225AF06}" srcOrd="2" destOrd="0" presId="urn:microsoft.com/office/officeart/2005/8/layout/equation1"/>
    <dgm:cxn modelId="{C45EDA0F-FF52-4B67-B190-743D340359AB}" type="presParOf" srcId="{B8719711-31FA-42B0-AF48-265A026213D5}" destId="{57CA57C7-C38F-4482-8D28-04A915D01871}" srcOrd="3" destOrd="0" presId="urn:microsoft.com/office/officeart/2005/8/layout/equation1"/>
    <dgm:cxn modelId="{35AD34CB-C0A3-4415-9AC9-89481621503D}" type="presParOf" srcId="{B8719711-31FA-42B0-AF48-265A026213D5}" destId="{3D5742D3-D3B3-4823-A40C-7E062CB0A40E}" srcOrd="4" destOrd="0" presId="urn:microsoft.com/office/officeart/2005/8/layout/equation1"/>
    <dgm:cxn modelId="{4A063855-FA3C-408D-A463-0A9861CD8AA7}" type="presParOf" srcId="{B8719711-31FA-42B0-AF48-265A026213D5}" destId="{65C01DF7-4062-4A59-B0DA-2CD5223796BA}" srcOrd="5" destOrd="0" presId="urn:microsoft.com/office/officeart/2005/8/layout/equation1"/>
    <dgm:cxn modelId="{71D86011-3F3B-4080-9EDC-BEC9FE5AAED9}" type="presParOf" srcId="{B8719711-31FA-42B0-AF48-265A026213D5}" destId="{9DA79848-5E03-4D76-ADDD-16988847A17E}" srcOrd="6" destOrd="0" presId="urn:microsoft.com/office/officeart/2005/8/layout/equation1"/>
    <dgm:cxn modelId="{A1AF7805-93F9-433E-8409-B6F50F54D9F8}" type="presParOf" srcId="{B8719711-31FA-42B0-AF48-265A026213D5}" destId="{35BA01CD-8B84-42D4-9567-E07368958F15}" srcOrd="7" destOrd="0" presId="urn:microsoft.com/office/officeart/2005/8/layout/equation1"/>
    <dgm:cxn modelId="{B9760090-EBAD-489E-A4FB-5C82E0D71989}" type="presParOf" srcId="{B8719711-31FA-42B0-AF48-265A026213D5}" destId="{912E8D58-2D84-4A08-B579-D2934FFA9E12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FB55FF-2F3E-444B-875A-82AB412E1D5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4D38DF94-DA0E-4914-8247-3425331A37A7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12,328</a:t>
          </a:r>
          <a:endParaRPr lang="he-IL" b="1" dirty="0">
            <a:solidFill>
              <a:schemeClr val="bg1"/>
            </a:solidFill>
          </a:endParaRPr>
        </a:p>
      </dgm:t>
    </dgm:pt>
    <dgm:pt modelId="{D09E5B9A-9C1C-4B78-A54C-440C577641C4}" type="parTrans" cxnId="{11C4C7AD-AD75-4EB8-8A4A-1F546E3F2EA8}">
      <dgm:prSet/>
      <dgm:spPr/>
      <dgm:t>
        <a:bodyPr/>
        <a:lstStyle/>
        <a:p>
          <a:pPr rtl="1"/>
          <a:endParaRPr lang="he-IL"/>
        </a:p>
      </dgm:t>
    </dgm:pt>
    <dgm:pt modelId="{43055C61-42B3-4A90-9292-98B03119A3C2}" type="sibTrans" cxnId="{11C4C7AD-AD75-4EB8-8A4A-1F546E3F2EA8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ED56807-D0DB-4665-B077-C94393A230EB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70%</a:t>
          </a:r>
          <a:endParaRPr lang="he-IL" b="1" dirty="0">
            <a:solidFill>
              <a:schemeClr val="bg1"/>
            </a:solidFill>
          </a:endParaRPr>
        </a:p>
      </dgm:t>
    </dgm:pt>
    <dgm:pt modelId="{2DA1A043-4AF4-4309-9FEA-BEEC1121DEEE}" type="parTrans" cxnId="{EEE26BE7-F9D2-48A3-9B52-366514E8DC1D}">
      <dgm:prSet/>
      <dgm:spPr/>
      <dgm:t>
        <a:bodyPr/>
        <a:lstStyle/>
        <a:p>
          <a:pPr rtl="1"/>
          <a:endParaRPr lang="he-IL"/>
        </a:p>
      </dgm:t>
    </dgm:pt>
    <dgm:pt modelId="{18DB86B4-F151-4116-B138-1FD72C9AB483}" type="sibTrans" cxnId="{EEE26BE7-F9D2-48A3-9B52-366514E8DC1D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13791614-0B2C-497F-8B61-D925E0ADB72C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8,630</a:t>
          </a:r>
          <a:endParaRPr lang="he-IL" b="1" dirty="0">
            <a:solidFill>
              <a:schemeClr val="bg1"/>
            </a:solidFill>
          </a:endParaRPr>
        </a:p>
      </dgm:t>
    </dgm:pt>
    <dgm:pt modelId="{2B8939C0-8627-4503-9FB6-ED06A5886D8A}" type="par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AB66747B-9F28-4A4F-A9BE-C3572F04CC01}" type="sib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B8719711-31FA-42B0-AF48-265A026213D5}" type="pres">
      <dgm:prSet presAssocID="{A0FB55FF-2F3E-444B-875A-82AB412E1D53}" presName="linearFlow" presStyleCnt="0">
        <dgm:presLayoutVars>
          <dgm:dir/>
          <dgm:resizeHandles val="exact"/>
        </dgm:presLayoutVars>
      </dgm:prSet>
      <dgm:spPr/>
    </dgm:pt>
    <dgm:pt modelId="{55DA634D-6DDB-40BF-BAF5-4D56E714599F}" type="pres">
      <dgm:prSet presAssocID="{4D38DF94-DA0E-4914-8247-3425331A37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8F6BB0-0214-4FEB-82CA-F0AED4F3FDCE}" type="pres">
      <dgm:prSet presAssocID="{43055C61-42B3-4A90-9292-98B03119A3C2}" presName="spacerL" presStyleCnt="0"/>
      <dgm:spPr/>
    </dgm:pt>
    <dgm:pt modelId="{768F3E9B-D87B-4736-AA4F-E15D0225AF06}" type="pres">
      <dgm:prSet presAssocID="{43055C61-42B3-4A90-9292-98B03119A3C2}" presName="sibTrans" presStyleLbl="sibTrans2D1" presStyleIdx="0" presStyleCnt="2" custScaleX="66620" custScaleY="65603"/>
      <dgm:spPr>
        <a:prstGeom prst="mathMultiply">
          <a:avLst/>
        </a:prstGeom>
      </dgm:spPr>
      <dgm:t>
        <a:bodyPr/>
        <a:lstStyle/>
        <a:p>
          <a:pPr rtl="1"/>
          <a:endParaRPr lang="he-IL"/>
        </a:p>
      </dgm:t>
    </dgm:pt>
    <dgm:pt modelId="{57CA57C7-C38F-4482-8D28-04A915D01871}" type="pres">
      <dgm:prSet presAssocID="{43055C61-42B3-4A90-9292-98B03119A3C2}" presName="spacerR" presStyleCnt="0"/>
      <dgm:spPr/>
    </dgm:pt>
    <dgm:pt modelId="{3D5742D3-D3B3-4823-A40C-7E062CB0A40E}" type="pres">
      <dgm:prSet presAssocID="{FED56807-D0DB-4665-B077-C94393A230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C01DF7-4062-4A59-B0DA-2CD5223796BA}" type="pres">
      <dgm:prSet presAssocID="{18DB86B4-F151-4116-B138-1FD72C9AB483}" presName="spacerL" presStyleCnt="0"/>
      <dgm:spPr/>
    </dgm:pt>
    <dgm:pt modelId="{9DA79848-5E03-4D76-ADDD-16988847A17E}" type="pres">
      <dgm:prSet presAssocID="{18DB86B4-F151-4116-B138-1FD72C9AB483}" presName="sibTrans" presStyleLbl="sibTrans2D1" presStyleIdx="1" presStyleCnt="2" custScaleX="66620" custScaleY="65603"/>
      <dgm:spPr/>
      <dgm:t>
        <a:bodyPr/>
        <a:lstStyle/>
        <a:p>
          <a:pPr rtl="1"/>
          <a:endParaRPr lang="he-IL"/>
        </a:p>
      </dgm:t>
    </dgm:pt>
    <dgm:pt modelId="{35BA01CD-8B84-42D4-9567-E07368958F15}" type="pres">
      <dgm:prSet presAssocID="{18DB86B4-F151-4116-B138-1FD72C9AB483}" presName="spacerR" presStyleCnt="0"/>
      <dgm:spPr/>
    </dgm:pt>
    <dgm:pt modelId="{912E8D58-2D84-4A08-B579-D2934FFA9E12}" type="pres">
      <dgm:prSet presAssocID="{13791614-0B2C-497F-8B61-D925E0ADB7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B5260F0-AE08-4B91-B298-8071D27A79FF}" type="presOf" srcId="{A0FB55FF-2F3E-444B-875A-82AB412E1D53}" destId="{B8719711-31FA-42B0-AF48-265A026213D5}" srcOrd="0" destOrd="0" presId="urn:microsoft.com/office/officeart/2005/8/layout/equation1"/>
    <dgm:cxn modelId="{EEE26BE7-F9D2-48A3-9B52-366514E8DC1D}" srcId="{A0FB55FF-2F3E-444B-875A-82AB412E1D53}" destId="{FED56807-D0DB-4665-B077-C94393A230EB}" srcOrd="1" destOrd="0" parTransId="{2DA1A043-4AF4-4309-9FEA-BEEC1121DEEE}" sibTransId="{18DB86B4-F151-4116-B138-1FD72C9AB483}"/>
    <dgm:cxn modelId="{34C10E1D-6F08-45A0-9ABC-82479498C2F3}" type="presOf" srcId="{18DB86B4-F151-4116-B138-1FD72C9AB483}" destId="{9DA79848-5E03-4D76-ADDD-16988847A17E}" srcOrd="0" destOrd="0" presId="urn:microsoft.com/office/officeart/2005/8/layout/equation1"/>
    <dgm:cxn modelId="{2CF8A839-CAA5-42D2-946C-B65FC7E4C87E}" type="presOf" srcId="{4D38DF94-DA0E-4914-8247-3425331A37A7}" destId="{55DA634D-6DDB-40BF-BAF5-4D56E714599F}" srcOrd="0" destOrd="0" presId="urn:microsoft.com/office/officeart/2005/8/layout/equation1"/>
    <dgm:cxn modelId="{4F1830E5-5DF5-4E7F-BA74-EF545EDADFE8}" srcId="{A0FB55FF-2F3E-444B-875A-82AB412E1D53}" destId="{13791614-0B2C-497F-8B61-D925E0ADB72C}" srcOrd="2" destOrd="0" parTransId="{2B8939C0-8627-4503-9FB6-ED06A5886D8A}" sibTransId="{AB66747B-9F28-4A4F-A9BE-C3572F04CC01}"/>
    <dgm:cxn modelId="{749FA331-C041-4BA9-BA89-F4A4D77D00BB}" type="presOf" srcId="{43055C61-42B3-4A90-9292-98B03119A3C2}" destId="{768F3E9B-D87B-4736-AA4F-E15D0225AF06}" srcOrd="0" destOrd="0" presId="urn:microsoft.com/office/officeart/2005/8/layout/equation1"/>
    <dgm:cxn modelId="{11C4C7AD-AD75-4EB8-8A4A-1F546E3F2EA8}" srcId="{A0FB55FF-2F3E-444B-875A-82AB412E1D53}" destId="{4D38DF94-DA0E-4914-8247-3425331A37A7}" srcOrd="0" destOrd="0" parTransId="{D09E5B9A-9C1C-4B78-A54C-440C577641C4}" sibTransId="{43055C61-42B3-4A90-9292-98B03119A3C2}"/>
    <dgm:cxn modelId="{957DE8FA-79C2-40A9-9B14-81928C504F6B}" type="presOf" srcId="{13791614-0B2C-497F-8B61-D925E0ADB72C}" destId="{912E8D58-2D84-4A08-B579-D2934FFA9E12}" srcOrd="0" destOrd="0" presId="urn:microsoft.com/office/officeart/2005/8/layout/equation1"/>
    <dgm:cxn modelId="{0F3C8816-E08F-4E11-A0D4-127A9092F560}" type="presOf" srcId="{FED56807-D0DB-4665-B077-C94393A230EB}" destId="{3D5742D3-D3B3-4823-A40C-7E062CB0A40E}" srcOrd="0" destOrd="0" presId="urn:microsoft.com/office/officeart/2005/8/layout/equation1"/>
    <dgm:cxn modelId="{51E1AA30-FD7B-48B8-9472-3269F065565F}" type="presParOf" srcId="{B8719711-31FA-42B0-AF48-265A026213D5}" destId="{55DA634D-6DDB-40BF-BAF5-4D56E714599F}" srcOrd="0" destOrd="0" presId="urn:microsoft.com/office/officeart/2005/8/layout/equation1"/>
    <dgm:cxn modelId="{F2249FBC-AFA3-4D55-B321-B43D0A41F618}" type="presParOf" srcId="{B8719711-31FA-42B0-AF48-265A026213D5}" destId="{828F6BB0-0214-4FEB-82CA-F0AED4F3FDCE}" srcOrd="1" destOrd="0" presId="urn:microsoft.com/office/officeart/2005/8/layout/equation1"/>
    <dgm:cxn modelId="{AC24CCF3-8953-4C48-A97D-E8ACAA1DC7FB}" type="presParOf" srcId="{B8719711-31FA-42B0-AF48-265A026213D5}" destId="{768F3E9B-D87B-4736-AA4F-E15D0225AF06}" srcOrd="2" destOrd="0" presId="urn:microsoft.com/office/officeart/2005/8/layout/equation1"/>
    <dgm:cxn modelId="{C45EDA0F-FF52-4B67-B190-743D340359AB}" type="presParOf" srcId="{B8719711-31FA-42B0-AF48-265A026213D5}" destId="{57CA57C7-C38F-4482-8D28-04A915D01871}" srcOrd="3" destOrd="0" presId="urn:microsoft.com/office/officeart/2005/8/layout/equation1"/>
    <dgm:cxn modelId="{35AD34CB-C0A3-4415-9AC9-89481621503D}" type="presParOf" srcId="{B8719711-31FA-42B0-AF48-265A026213D5}" destId="{3D5742D3-D3B3-4823-A40C-7E062CB0A40E}" srcOrd="4" destOrd="0" presId="urn:microsoft.com/office/officeart/2005/8/layout/equation1"/>
    <dgm:cxn modelId="{4A063855-FA3C-408D-A463-0A9861CD8AA7}" type="presParOf" srcId="{B8719711-31FA-42B0-AF48-265A026213D5}" destId="{65C01DF7-4062-4A59-B0DA-2CD5223796BA}" srcOrd="5" destOrd="0" presId="urn:microsoft.com/office/officeart/2005/8/layout/equation1"/>
    <dgm:cxn modelId="{71D86011-3F3B-4080-9EDC-BEC9FE5AAED9}" type="presParOf" srcId="{B8719711-31FA-42B0-AF48-265A026213D5}" destId="{9DA79848-5E03-4D76-ADDD-16988847A17E}" srcOrd="6" destOrd="0" presId="urn:microsoft.com/office/officeart/2005/8/layout/equation1"/>
    <dgm:cxn modelId="{A1AF7805-93F9-433E-8409-B6F50F54D9F8}" type="presParOf" srcId="{B8719711-31FA-42B0-AF48-265A026213D5}" destId="{35BA01CD-8B84-42D4-9567-E07368958F15}" srcOrd="7" destOrd="0" presId="urn:microsoft.com/office/officeart/2005/8/layout/equation1"/>
    <dgm:cxn modelId="{B9760090-EBAD-489E-A4FB-5C82E0D71989}" type="presParOf" srcId="{B8719711-31FA-42B0-AF48-265A026213D5}" destId="{912E8D58-2D84-4A08-B579-D2934FFA9E12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FB55FF-2F3E-444B-875A-82AB412E1D5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4D38DF94-DA0E-4914-8247-3425331A37A7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1.2</a:t>
          </a:r>
          <a:endParaRPr lang="he-IL" b="1" dirty="0">
            <a:solidFill>
              <a:schemeClr val="bg1"/>
            </a:solidFill>
          </a:endParaRPr>
        </a:p>
      </dgm:t>
    </dgm:pt>
    <dgm:pt modelId="{D09E5B9A-9C1C-4B78-A54C-440C577641C4}" type="parTrans" cxnId="{11C4C7AD-AD75-4EB8-8A4A-1F546E3F2EA8}">
      <dgm:prSet/>
      <dgm:spPr/>
      <dgm:t>
        <a:bodyPr/>
        <a:lstStyle/>
        <a:p>
          <a:pPr rtl="1"/>
          <a:endParaRPr lang="he-IL"/>
        </a:p>
      </dgm:t>
    </dgm:pt>
    <dgm:pt modelId="{43055C61-42B3-4A90-9292-98B03119A3C2}" type="sibTrans" cxnId="{11C4C7AD-AD75-4EB8-8A4A-1F546E3F2EA8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ED56807-D0DB-4665-B077-C94393A230EB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10,273</a:t>
          </a:r>
          <a:endParaRPr lang="he-IL" b="1" dirty="0">
            <a:solidFill>
              <a:schemeClr val="bg1"/>
            </a:solidFill>
          </a:endParaRPr>
        </a:p>
      </dgm:t>
    </dgm:pt>
    <dgm:pt modelId="{2DA1A043-4AF4-4309-9FEA-BEEC1121DEEE}" type="parTrans" cxnId="{EEE26BE7-F9D2-48A3-9B52-366514E8DC1D}">
      <dgm:prSet/>
      <dgm:spPr/>
      <dgm:t>
        <a:bodyPr/>
        <a:lstStyle/>
        <a:p>
          <a:pPr rtl="1"/>
          <a:endParaRPr lang="he-IL"/>
        </a:p>
      </dgm:t>
    </dgm:pt>
    <dgm:pt modelId="{18DB86B4-F151-4116-B138-1FD72C9AB483}" type="sibTrans" cxnId="{EEE26BE7-F9D2-48A3-9B52-366514E8DC1D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13791614-0B2C-497F-8B61-D925E0ADB72C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12,328</a:t>
          </a:r>
          <a:endParaRPr lang="he-IL" b="1" dirty="0">
            <a:solidFill>
              <a:schemeClr val="bg1"/>
            </a:solidFill>
          </a:endParaRPr>
        </a:p>
      </dgm:t>
    </dgm:pt>
    <dgm:pt modelId="{2B8939C0-8627-4503-9FB6-ED06A5886D8A}" type="par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AB66747B-9F28-4A4F-A9BE-C3572F04CC01}" type="sib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B8719711-31FA-42B0-AF48-265A026213D5}" type="pres">
      <dgm:prSet presAssocID="{A0FB55FF-2F3E-444B-875A-82AB412E1D53}" presName="linearFlow" presStyleCnt="0">
        <dgm:presLayoutVars>
          <dgm:dir/>
          <dgm:resizeHandles val="exact"/>
        </dgm:presLayoutVars>
      </dgm:prSet>
      <dgm:spPr/>
    </dgm:pt>
    <dgm:pt modelId="{55DA634D-6DDB-40BF-BAF5-4D56E714599F}" type="pres">
      <dgm:prSet presAssocID="{4D38DF94-DA0E-4914-8247-3425331A37A7}" presName="node" presStyleLbl="node1" presStyleIdx="0" presStyleCnt="3" custLinFactX="-4798" custLinFactNeighborX="-100000" custLinFactNeighborY="-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8F6BB0-0214-4FEB-82CA-F0AED4F3FDCE}" type="pres">
      <dgm:prSet presAssocID="{43055C61-42B3-4A90-9292-98B03119A3C2}" presName="spacerL" presStyleCnt="0"/>
      <dgm:spPr/>
    </dgm:pt>
    <dgm:pt modelId="{768F3E9B-D87B-4736-AA4F-E15D0225AF06}" type="pres">
      <dgm:prSet presAssocID="{43055C61-42B3-4A90-9292-98B03119A3C2}" presName="sibTrans" presStyleLbl="sibTrans2D1" presStyleIdx="0" presStyleCnt="2" custScaleX="58076" custScaleY="82386" custLinFactX="-11254" custLinFactNeighborX="-100000" custLinFactNeighborY="8749"/>
      <dgm:spPr>
        <a:prstGeom prst="mathMultiply">
          <a:avLst/>
        </a:prstGeom>
      </dgm:spPr>
      <dgm:t>
        <a:bodyPr/>
        <a:lstStyle/>
        <a:p>
          <a:pPr rtl="1"/>
          <a:endParaRPr lang="he-IL"/>
        </a:p>
      </dgm:t>
    </dgm:pt>
    <dgm:pt modelId="{57CA57C7-C38F-4482-8D28-04A915D01871}" type="pres">
      <dgm:prSet presAssocID="{43055C61-42B3-4A90-9292-98B03119A3C2}" presName="spacerR" presStyleCnt="0"/>
      <dgm:spPr/>
    </dgm:pt>
    <dgm:pt modelId="{3D5742D3-D3B3-4823-A40C-7E062CB0A40E}" type="pres">
      <dgm:prSet presAssocID="{FED56807-D0DB-4665-B077-C94393A230EB}" presName="node" presStyleLbl="node1" presStyleIdx="1" presStyleCnt="3" custLinFactNeighborX="-66661" custLinFactNeighborY="-18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C01DF7-4062-4A59-B0DA-2CD5223796BA}" type="pres">
      <dgm:prSet presAssocID="{18DB86B4-F151-4116-B138-1FD72C9AB483}" presName="spacerL" presStyleCnt="0"/>
      <dgm:spPr/>
    </dgm:pt>
    <dgm:pt modelId="{9DA79848-5E03-4D76-ADDD-16988847A17E}" type="pres">
      <dgm:prSet presAssocID="{18DB86B4-F151-4116-B138-1FD72C9AB483}" presName="sibTrans" presStyleLbl="sibTrans2D1" presStyleIdx="1" presStyleCnt="2" custScaleX="58076" custScaleY="82386" custLinFactX="5888" custLinFactNeighborX="100000" custLinFactNeighborY="-3535"/>
      <dgm:spPr/>
      <dgm:t>
        <a:bodyPr/>
        <a:lstStyle/>
        <a:p>
          <a:pPr rtl="1"/>
          <a:endParaRPr lang="he-IL"/>
        </a:p>
      </dgm:t>
    </dgm:pt>
    <dgm:pt modelId="{35BA01CD-8B84-42D4-9567-E07368958F15}" type="pres">
      <dgm:prSet presAssocID="{18DB86B4-F151-4116-B138-1FD72C9AB483}" presName="spacerR" presStyleCnt="0"/>
      <dgm:spPr/>
    </dgm:pt>
    <dgm:pt modelId="{912E8D58-2D84-4A08-B579-D2934FFA9E12}" type="pres">
      <dgm:prSet presAssocID="{13791614-0B2C-497F-8B61-D925E0ADB72C}" presName="node" presStyleLbl="node1" presStyleIdx="2" presStyleCnt="3" custLinFactX="19393" custLinFactNeighborX="100000" custLinFactNeighborY="166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CF8A839-CAA5-42D2-946C-B65FC7E4C87E}" type="presOf" srcId="{4D38DF94-DA0E-4914-8247-3425331A37A7}" destId="{55DA634D-6DDB-40BF-BAF5-4D56E714599F}" srcOrd="0" destOrd="0" presId="urn:microsoft.com/office/officeart/2005/8/layout/equation1"/>
    <dgm:cxn modelId="{957DE8FA-79C2-40A9-9B14-81928C504F6B}" type="presOf" srcId="{13791614-0B2C-497F-8B61-D925E0ADB72C}" destId="{912E8D58-2D84-4A08-B579-D2934FFA9E12}" srcOrd="0" destOrd="0" presId="urn:microsoft.com/office/officeart/2005/8/layout/equation1"/>
    <dgm:cxn modelId="{11C4C7AD-AD75-4EB8-8A4A-1F546E3F2EA8}" srcId="{A0FB55FF-2F3E-444B-875A-82AB412E1D53}" destId="{4D38DF94-DA0E-4914-8247-3425331A37A7}" srcOrd="0" destOrd="0" parTransId="{D09E5B9A-9C1C-4B78-A54C-440C577641C4}" sibTransId="{43055C61-42B3-4A90-9292-98B03119A3C2}"/>
    <dgm:cxn modelId="{0F3C8816-E08F-4E11-A0D4-127A9092F560}" type="presOf" srcId="{FED56807-D0DB-4665-B077-C94393A230EB}" destId="{3D5742D3-D3B3-4823-A40C-7E062CB0A40E}" srcOrd="0" destOrd="0" presId="urn:microsoft.com/office/officeart/2005/8/layout/equation1"/>
    <dgm:cxn modelId="{EB5260F0-AE08-4B91-B298-8071D27A79FF}" type="presOf" srcId="{A0FB55FF-2F3E-444B-875A-82AB412E1D53}" destId="{B8719711-31FA-42B0-AF48-265A026213D5}" srcOrd="0" destOrd="0" presId="urn:microsoft.com/office/officeart/2005/8/layout/equation1"/>
    <dgm:cxn modelId="{EEE26BE7-F9D2-48A3-9B52-366514E8DC1D}" srcId="{A0FB55FF-2F3E-444B-875A-82AB412E1D53}" destId="{FED56807-D0DB-4665-B077-C94393A230EB}" srcOrd="1" destOrd="0" parTransId="{2DA1A043-4AF4-4309-9FEA-BEEC1121DEEE}" sibTransId="{18DB86B4-F151-4116-B138-1FD72C9AB483}"/>
    <dgm:cxn modelId="{749FA331-C041-4BA9-BA89-F4A4D77D00BB}" type="presOf" srcId="{43055C61-42B3-4A90-9292-98B03119A3C2}" destId="{768F3E9B-D87B-4736-AA4F-E15D0225AF06}" srcOrd="0" destOrd="0" presId="urn:microsoft.com/office/officeart/2005/8/layout/equation1"/>
    <dgm:cxn modelId="{4F1830E5-5DF5-4E7F-BA74-EF545EDADFE8}" srcId="{A0FB55FF-2F3E-444B-875A-82AB412E1D53}" destId="{13791614-0B2C-497F-8B61-D925E0ADB72C}" srcOrd="2" destOrd="0" parTransId="{2B8939C0-8627-4503-9FB6-ED06A5886D8A}" sibTransId="{AB66747B-9F28-4A4F-A9BE-C3572F04CC01}"/>
    <dgm:cxn modelId="{34C10E1D-6F08-45A0-9ABC-82479498C2F3}" type="presOf" srcId="{18DB86B4-F151-4116-B138-1FD72C9AB483}" destId="{9DA79848-5E03-4D76-ADDD-16988847A17E}" srcOrd="0" destOrd="0" presId="urn:microsoft.com/office/officeart/2005/8/layout/equation1"/>
    <dgm:cxn modelId="{51E1AA30-FD7B-48B8-9472-3269F065565F}" type="presParOf" srcId="{B8719711-31FA-42B0-AF48-265A026213D5}" destId="{55DA634D-6DDB-40BF-BAF5-4D56E714599F}" srcOrd="0" destOrd="0" presId="urn:microsoft.com/office/officeart/2005/8/layout/equation1"/>
    <dgm:cxn modelId="{F2249FBC-AFA3-4D55-B321-B43D0A41F618}" type="presParOf" srcId="{B8719711-31FA-42B0-AF48-265A026213D5}" destId="{828F6BB0-0214-4FEB-82CA-F0AED4F3FDCE}" srcOrd="1" destOrd="0" presId="urn:microsoft.com/office/officeart/2005/8/layout/equation1"/>
    <dgm:cxn modelId="{AC24CCF3-8953-4C48-A97D-E8ACAA1DC7FB}" type="presParOf" srcId="{B8719711-31FA-42B0-AF48-265A026213D5}" destId="{768F3E9B-D87B-4736-AA4F-E15D0225AF06}" srcOrd="2" destOrd="0" presId="urn:microsoft.com/office/officeart/2005/8/layout/equation1"/>
    <dgm:cxn modelId="{C45EDA0F-FF52-4B67-B190-743D340359AB}" type="presParOf" srcId="{B8719711-31FA-42B0-AF48-265A026213D5}" destId="{57CA57C7-C38F-4482-8D28-04A915D01871}" srcOrd="3" destOrd="0" presId="urn:microsoft.com/office/officeart/2005/8/layout/equation1"/>
    <dgm:cxn modelId="{35AD34CB-C0A3-4415-9AC9-89481621503D}" type="presParOf" srcId="{B8719711-31FA-42B0-AF48-265A026213D5}" destId="{3D5742D3-D3B3-4823-A40C-7E062CB0A40E}" srcOrd="4" destOrd="0" presId="urn:microsoft.com/office/officeart/2005/8/layout/equation1"/>
    <dgm:cxn modelId="{4A063855-FA3C-408D-A463-0A9861CD8AA7}" type="presParOf" srcId="{B8719711-31FA-42B0-AF48-265A026213D5}" destId="{65C01DF7-4062-4A59-B0DA-2CD5223796BA}" srcOrd="5" destOrd="0" presId="urn:microsoft.com/office/officeart/2005/8/layout/equation1"/>
    <dgm:cxn modelId="{71D86011-3F3B-4080-9EDC-BEC9FE5AAED9}" type="presParOf" srcId="{B8719711-31FA-42B0-AF48-265A026213D5}" destId="{9DA79848-5E03-4D76-ADDD-16988847A17E}" srcOrd="6" destOrd="0" presId="urn:microsoft.com/office/officeart/2005/8/layout/equation1"/>
    <dgm:cxn modelId="{A1AF7805-93F9-433E-8409-B6F50F54D9F8}" type="presParOf" srcId="{B8719711-31FA-42B0-AF48-265A026213D5}" destId="{35BA01CD-8B84-42D4-9567-E07368958F15}" srcOrd="7" destOrd="0" presId="urn:microsoft.com/office/officeart/2005/8/layout/equation1"/>
    <dgm:cxn modelId="{B9760090-EBAD-489E-A4FB-5C82E0D71989}" type="presParOf" srcId="{B8719711-31FA-42B0-AF48-265A026213D5}" destId="{912E8D58-2D84-4A08-B579-D2934FFA9E12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FB55FF-2F3E-444B-875A-82AB412E1D5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2_1" csCatId="accent2" phldr="1"/>
      <dgm:spPr/>
    </dgm:pt>
    <dgm:pt modelId="{4D38DF94-DA0E-4914-8247-3425331A37A7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12,328</a:t>
          </a:r>
          <a:endParaRPr lang="he-IL" b="1" dirty="0">
            <a:solidFill>
              <a:schemeClr val="bg1"/>
            </a:solidFill>
          </a:endParaRPr>
        </a:p>
      </dgm:t>
    </dgm:pt>
    <dgm:pt modelId="{D09E5B9A-9C1C-4B78-A54C-440C577641C4}" type="parTrans" cxnId="{11C4C7AD-AD75-4EB8-8A4A-1F546E3F2EA8}">
      <dgm:prSet/>
      <dgm:spPr/>
      <dgm:t>
        <a:bodyPr/>
        <a:lstStyle/>
        <a:p>
          <a:pPr rtl="1"/>
          <a:endParaRPr lang="he-IL"/>
        </a:p>
      </dgm:t>
    </dgm:pt>
    <dgm:pt modelId="{43055C61-42B3-4A90-9292-98B03119A3C2}" type="sibTrans" cxnId="{11C4C7AD-AD75-4EB8-8A4A-1F546E3F2EA8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FED56807-D0DB-4665-B077-C94393A230EB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70%</a:t>
          </a:r>
          <a:endParaRPr lang="he-IL" b="1" dirty="0">
            <a:solidFill>
              <a:schemeClr val="bg1"/>
            </a:solidFill>
          </a:endParaRPr>
        </a:p>
      </dgm:t>
    </dgm:pt>
    <dgm:pt modelId="{2DA1A043-4AF4-4309-9FEA-BEEC1121DEEE}" type="parTrans" cxnId="{EEE26BE7-F9D2-48A3-9B52-366514E8DC1D}">
      <dgm:prSet/>
      <dgm:spPr/>
      <dgm:t>
        <a:bodyPr/>
        <a:lstStyle/>
        <a:p>
          <a:pPr rtl="1"/>
          <a:endParaRPr lang="he-IL"/>
        </a:p>
      </dgm:t>
    </dgm:pt>
    <dgm:pt modelId="{18DB86B4-F151-4116-B138-1FD72C9AB483}" type="sibTrans" cxnId="{EEE26BE7-F9D2-48A3-9B52-366514E8DC1D}">
      <dgm:prSet/>
      <dgm:spPr>
        <a:solidFill>
          <a:schemeClr val="bg1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endParaRPr lang="he-IL"/>
        </a:p>
      </dgm:t>
    </dgm:pt>
    <dgm:pt modelId="{13791614-0B2C-497F-8B61-D925E0ADB72C}">
      <dgm:prSet phldrT="[טקסט]"/>
      <dgm:spPr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</a:rPr>
            <a:t>8,630</a:t>
          </a:r>
          <a:endParaRPr lang="he-IL" b="1" dirty="0">
            <a:solidFill>
              <a:schemeClr val="bg1"/>
            </a:solidFill>
          </a:endParaRPr>
        </a:p>
      </dgm:t>
    </dgm:pt>
    <dgm:pt modelId="{2B8939C0-8627-4503-9FB6-ED06A5886D8A}" type="par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AB66747B-9F28-4A4F-A9BE-C3572F04CC01}" type="sibTrans" cxnId="{4F1830E5-5DF5-4E7F-BA74-EF545EDADFE8}">
      <dgm:prSet/>
      <dgm:spPr/>
      <dgm:t>
        <a:bodyPr/>
        <a:lstStyle/>
        <a:p>
          <a:pPr rtl="1"/>
          <a:endParaRPr lang="he-IL"/>
        </a:p>
      </dgm:t>
    </dgm:pt>
    <dgm:pt modelId="{B8719711-31FA-42B0-AF48-265A026213D5}" type="pres">
      <dgm:prSet presAssocID="{A0FB55FF-2F3E-444B-875A-82AB412E1D53}" presName="linearFlow" presStyleCnt="0">
        <dgm:presLayoutVars>
          <dgm:dir/>
          <dgm:resizeHandles val="exact"/>
        </dgm:presLayoutVars>
      </dgm:prSet>
      <dgm:spPr/>
    </dgm:pt>
    <dgm:pt modelId="{55DA634D-6DDB-40BF-BAF5-4D56E714599F}" type="pres">
      <dgm:prSet presAssocID="{4D38DF94-DA0E-4914-8247-3425331A37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8F6BB0-0214-4FEB-82CA-F0AED4F3FDCE}" type="pres">
      <dgm:prSet presAssocID="{43055C61-42B3-4A90-9292-98B03119A3C2}" presName="spacerL" presStyleCnt="0"/>
      <dgm:spPr/>
    </dgm:pt>
    <dgm:pt modelId="{768F3E9B-D87B-4736-AA4F-E15D0225AF06}" type="pres">
      <dgm:prSet presAssocID="{43055C61-42B3-4A90-9292-98B03119A3C2}" presName="sibTrans" presStyleLbl="sibTrans2D1" presStyleIdx="0" presStyleCnt="2" custScaleX="66620" custScaleY="65603"/>
      <dgm:spPr>
        <a:prstGeom prst="mathMultiply">
          <a:avLst/>
        </a:prstGeom>
      </dgm:spPr>
      <dgm:t>
        <a:bodyPr/>
        <a:lstStyle/>
        <a:p>
          <a:pPr rtl="1"/>
          <a:endParaRPr lang="he-IL"/>
        </a:p>
      </dgm:t>
    </dgm:pt>
    <dgm:pt modelId="{57CA57C7-C38F-4482-8D28-04A915D01871}" type="pres">
      <dgm:prSet presAssocID="{43055C61-42B3-4A90-9292-98B03119A3C2}" presName="spacerR" presStyleCnt="0"/>
      <dgm:spPr/>
    </dgm:pt>
    <dgm:pt modelId="{3D5742D3-D3B3-4823-A40C-7E062CB0A40E}" type="pres">
      <dgm:prSet presAssocID="{FED56807-D0DB-4665-B077-C94393A230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C01DF7-4062-4A59-B0DA-2CD5223796BA}" type="pres">
      <dgm:prSet presAssocID="{18DB86B4-F151-4116-B138-1FD72C9AB483}" presName="spacerL" presStyleCnt="0"/>
      <dgm:spPr/>
    </dgm:pt>
    <dgm:pt modelId="{9DA79848-5E03-4D76-ADDD-16988847A17E}" type="pres">
      <dgm:prSet presAssocID="{18DB86B4-F151-4116-B138-1FD72C9AB483}" presName="sibTrans" presStyleLbl="sibTrans2D1" presStyleIdx="1" presStyleCnt="2" custScaleX="66620" custScaleY="65603"/>
      <dgm:spPr/>
      <dgm:t>
        <a:bodyPr/>
        <a:lstStyle/>
        <a:p>
          <a:pPr rtl="1"/>
          <a:endParaRPr lang="he-IL"/>
        </a:p>
      </dgm:t>
    </dgm:pt>
    <dgm:pt modelId="{35BA01CD-8B84-42D4-9567-E07368958F15}" type="pres">
      <dgm:prSet presAssocID="{18DB86B4-F151-4116-B138-1FD72C9AB483}" presName="spacerR" presStyleCnt="0"/>
      <dgm:spPr/>
    </dgm:pt>
    <dgm:pt modelId="{912E8D58-2D84-4A08-B579-D2934FFA9E12}" type="pres">
      <dgm:prSet presAssocID="{13791614-0B2C-497F-8B61-D925E0ADB7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CF8A839-CAA5-42D2-946C-B65FC7E4C87E}" type="presOf" srcId="{4D38DF94-DA0E-4914-8247-3425331A37A7}" destId="{55DA634D-6DDB-40BF-BAF5-4D56E714599F}" srcOrd="0" destOrd="0" presId="urn:microsoft.com/office/officeart/2005/8/layout/equation1"/>
    <dgm:cxn modelId="{957DE8FA-79C2-40A9-9B14-81928C504F6B}" type="presOf" srcId="{13791614-0B2C-497F-8B61-D925E0ADB72C}" destId="{912E8D58-2D84-4A08-B579-D2934FFA9E12}" srcOrd="0" destOrd="0" presId="urn:microsoft.com/office/officeart/2005/8/layout/equation1"/>
    <dgm:cxn modelId="{11C4C7AD-AD75-4EB8-8A4A-1F546E3F2EA8}" srcId="{A0FB55FF-2F3E-444B-875A-82AB412E1D53}" destId="{4D38DF94-DA0E-4914-8247-3425331A37A7}" srcOrd="0" destOrd="0" parTransId="{D09E5B9A-9C1C-4B78-A54C-440C577641C4}" sibTransId="{43055C61-42B3-4A90-9292-98B03119A3C2}"/>
    <dgm:cxn modelId="{0F3C8816-E08F-4E11-A0D4-127A9092F560}" type="presOf" srcId="{FED56807-D0DB-4665-B077-C94393A230EB}" destId="{3D5742D3-D3B3-4823-A40C-7E062CB0A40E}" srcOrd="0" destOrd="0" presId="urn:microsoft.com/office/officeart/2005/8/layout/equation1"/>
    <dgm:cxn modelId="{EB5260F0-AE08-4B91-B298-8071D27A79FF}" type="presOf" srcId="{A0FB55FF-2F3E-444B-875A-82AB412E1D53}" destId="{B8719711-31FA-42B0-AF48-265A026213D5}" srcOrd="0" destOrd="0" presId="urn:microsoft.com/office/officeart/2005/8/layout/equation1"/>
    <dgm:cxn modelId="{EEE26BE7-F9D2-48A3-9B52-366514E8DC1D}" srcId="{A0FB55FF-2F3E-444B-875A-82AB412E1D53}" destId="{FED56807-D0DB-4665-B077-C94393A230EB}" srcOrd="1" destOrd="0" parTransId="{2DA1A043-4AF4-4309-9FEA-BEEC1121DEEE}" sibTransId="{18DB86B4-F151-4116-B138-1FD72C9AB483}"/>
    <dgm:cxn modelId="{749FA331-C041-4BA9-BA89-F4A4D77D00BB}" type="presOf" srcId="{43055C61-42B3-4A90-9292-98B03119A3C2}" destId="{768F3E9B-D87B-4736-AA4F-E15D0225AF06}" srcOrd="0" destOrd="0" presId="urn:microsoft.com/office/officeart/2005/8/layout/equation1"/>
    <dgm:cxn modelId="{4F1830E5-5DF5-4E7F-BA74-EF545EDADFE8}" srcId="{A0FB55FF-2F3E-444B-875A-82AB412E1D53}" destId="{13791614-0B2C-497F-8B61-D925E0ADB72C}" srcOrd="2" destOrd="0" parTransId="{2B8939C0-8627-4503-9FB6-ED06A5886D8A}" sibTransId="{AB66747B-9F28-4A4F-A9BE-C3572F04CC01}"/>
    <dgm:cxn modelId="{34C10E1D-6F08-45A0-9ABC-82479498C2F3}" type="presOf" srcId="{18DB86B4-F151-4116-B138-1FD72C9AB483}" destId="{9DA79848-5E03-4D76-ADDD-16988847A17E}" srcOrd="0" destOrd="0" presId="urn:microsoft.com/office/officeart/2005/8/layout/equation1"/>
    <dgm:cxn modelId="{51E1AA30-FD7B-48B8-9472-3269F065565F}" type="presParOf" srcId="{B8719711-31FA-42B0-AF48-265A026213D5}" destId="{55DA634D-6DDB-40BF-BAF5-4D56E714599F}" srcOrd="0" destOrd="0" presId="urn:microsoft.com/office/officeart/2005/8/layout/equation1"/>
    <dgm:cxn modelId="{F2249FBC-AFA3-4D55-B321-B43D0A41F618}" type="presParOf" srcId="{B8719711-31FA-42B0-AF48-265A026213D5}" destId="{828F6BB0-0214-4FEB-82CA-F0AED4F3FDCE}" srcOrd="1" destOrd="0" presId="urn:microsoft.com/office/officeart/2005/8/layout/equation1"/>
    <dgm:cxn modelId="{AC24CCF3-8953-4C48-A97D-E8ACAA1DC7FB}" type="presParOf" srcId="{B8719711-31FA-42B0-AF48-265A026213D5}" destId="{768F3E9B-D87B-4736-AA4F-E15D0225AF06}" srcOrd="2" destOrd="0" presId="urn:microsoft.com/office/officeart/2005/8/layout/equation1"/>
    <dgm:cxn modelId="{C45EDA0F-FF52-4B67-B190-743D340359AB}" type="presParOf" srcId="{B8719711-31FA-42B0-AF48-265A026213D5}" destId="{57CA57C7-C38F-4482-8D28-04A915D01871}" srcOrd="3" destOrd="0" presId="urn:microsoft.com/office/officeart/2005/8/layout/equation1"/>
    <dgm:cxn modelId="{35AD34CB-C0A3-4415-9AC9-89481621503D}" type="presParOf" srcId="{B8719711-31FA-42B0-AF48-265A026213D5}" destId="{3D5742D3-D3B3-4823-A40C-7E062CB0A40E}" srcOrd="4" destOrd="0" presId="urn:microsoft.com/office/officeart/2005/8/layout/equation1"/>
    <dgm:cxn modelId="{4A063855-FA3C-408D-A463-0A9861CD8AA7}" type="presParOf" srcId="{B8719711-31FA-42B0-AF48-265A026213D5}" destId="{65C01DF7-4062-4A59-B0DA-2CD5223796BA}" srcOrd="5" destOrd="0" presId="urn:microsoft.com/office/officeart/2005/8/layout/equation1"/>
    <dgm:cxn modelId="{71D86011-3F3B-4080-9EDC-BEC9FE5AAED9}" type="presParOf" srcId="{B8719711-31FA-42B0-AF48-265A026213D5}" destId="{9DA79848-5E03-4D76-ADDD-16988847A17E}" srcOrd="6" destOrd="0" presId="urn:microsoft.com/office/officeart/2005/8/layout/equation1"/>
    <dgm:cxn modelId="{A1AF7805-93F9-433E-8409-B6F50F54D9F8}" type="presParOf" srcId="{B8719711-31FA-42B0-AF48-265A026213D5}" destId="{35BA01CD-8B84-42D4-9567-E07368958F15}" srcOrd="7" destOrd="0" presId="urn:microsoft.com/office/officeart/2005/8/layout/equation1"/>
    <dgm:cxn modelId="{B9760090-EBAD-489E-A4FB-5C82E0D71989}" type="presParOf" srcId="{B8719711-31FA-42B0-AF48-265A026213D5}" destId="{912E8D58-2D84-4A08-B579-D2934FFA9E12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A71F3C-0C25-4073-910B-CF0D11E6434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12F05B2-1298-47D2-B896-8853A08BDBC2}">
      <dgm:prSet phldrT="[טקסט]" custT="1"/>
      <dgm:spPr>
        <a:gradFill rotWithShape="0">
          <a:gsLst>
            <a:gs pos="43000">
              <a:schemeClr val="bg1"/>
            </a:gs>
            <a:gs pos="2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3000">
              <a:schemeClr val="accent3">
                <a:lumMod val="45000"/>
                <a:lumOff val="55000"/>
              </a:schemeClr>
            </a:gs>
            <a:gs pos="82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r" rtl="1"/>
          <a:r>
            <a:rPr lang="he-IL" sz="1600" b="1" dirty="0" smtClean="0">
              <a:solidFill>
                <a:schemeClr val="tx1"/>
              </a:solidFill>
            </a:rPr>
            <a:t>כמה פנסיה חודשית אקבל אם אפקיד בקופה אחרת לעומת תוספת הפנסיה שאקבל ממקפת אם אמשיך להפקיד ? </a:t>
          </a:r>
        </a:p>
        <a:p>
          <a:pPr algn="r" rtl="1"/>
          <a:r>
            <a:rPr lang="he-IL" sz="1600" b="1" dirty="0" smtClean="0">
              <a:solidFill>
                <a:schemeClr val="tx1"/>
              </a:solidFill>
            </a:rPr>
            <a:t>  </a:t>
          </a:r>
          <a:endParaRPr lang="he-IL" sz="1600" b="1" dirty="0">
            <a:solidFill>
              <a:schemeClr val="tx1"/>
            </a:solidFill>
          </a:endParaRPr>
        </a:p>
      </dgm:t>
    </dgm:pt>
    <dgm:pt modelId="{6A77D5AA-AA22-419E-AE7C-244FD6124EE3}" type="parTrans" cxnId="{C47BF237-3297-4AE1-AAB1-15FA66A5EF9B}">
      <dgm:prSet/>
      <dgm:spPr/>
      <dgm:t>
        <a:bodyPr/>
        <a:lstStyle/>
        <a:p>
          <a:pPr rtl="1"/>
          <a:endParaRPr lang="he-IL"/>
        </a:p>
      </dgm:t>
    </dgm:pt>
    <dgm:pt modelId="{14D579D8-BAE6-481A-B44C-63B8B772E0CC}" type="sibTrans" cxnId="{C47BF237-3297-4AE1-AAB1-15FA66A5EF9B}">
      <dgm:prSet/>
      <dgm:spPr/>
      <dgm:t>
        <a:bodyPr/>
        <a:lstStyle/>
        <a:p>
          <a:pPr rtl="1"/>
          <a:endParaRPr lang="he-IL"/>
        </a:p>
      </dgm:t>
    </dgm:pt>
    <dgm:pt modelId="{357DCEEF-42AD-496C-872A-ED034DBEDA83}">
      <dgm:prSet phldrT="[טקסט]" custT="1"/>
      <dgm:spPr>
        <a:gradFill rotWithShape="0">
          <a:gsLst>
            <a:gs pos="43000">
              <a:schemeClr val="bg1"/>
            </a:gs>
            <a:gs pos="100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94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r" rtl="1">
            <a:lnSpc>
              <a:spcPct val="90000"/>
            </a:lnSpc>
          </a:pPr>
          <a:r>
            <a:rPr lang="he-IL" sz="2000" b="1" dirty="0" smtClean="0">
              <a:solidFill>
                <a:schemeClr val="tx1"/>
              </a:solidFill>
            </a:rPr>
            <a:t>המשך הפקדות בקופה אחרת</a:t>
          </a:r>
        </a:p>
        <a:p>
          <a:pPr algn="r" rtl="1">
            <a:lnSpc>
              <a:spcPct val="90000"/>
            </a:lnSpc>
          </a:pPr>
          <a:r>
            <a:rPr lang="he-IL" sz="1600" b="0" dirty="0" smtClean="0">
              <a:solidFill>
                <a:schemeClr val="tx1"/>
              </a:solidFill>
            </a:rPr>
            <a:t>1</a:t>
          </a:r>
          <a:r>
            <a:rPr lang="he-IL" sz="1600" b="1" dirty="0" smtClean="0">
              <a:solidFill>
                <a:schemeClr val="tx1"/>
              </a:solidFill>
            </a:rPr>
            <a:t>. </a:t>
          </a:r>
          <a:r>
            <a:rPr lang="he-IL" sz="1600" b="0" dirty="0" smtClean="0">
              <a:solidFill>
                <a:schemeClr val="tx1"/>
              </a:solidFill>
            </a:rPr>
            <a:t>צבירת חיסכון לקצבה </a:t>
          </a:r>
        </a:p>
        <a:p>
          <a:pPr algn="r" rtl="1">
            <a:lnSpc>
              <a:spcPct val="90000"/>
            </a:lnSpc>
          </a:pPr>
          <a:r>
            <a:rPr lang="he-IL" sz="1600" b="0" dirty="0" smtClean="0">
              <a:solidFill>
                <a:schemeClr val="tx1"/>
              </a:solidFill>
            </a:rPr>
            <a:t>2. ניתן למשוך כקצבה או כהיוון קצבה </a:t>
          </a:r>
        </a:p>
        <a:p>
          <a:pPr algn="r" rtl="1">
            <a:lnSpc>
              <a:spcPct val="90000"/>
            </a:lnSpc>
          </a:pPr>
          <a:r>
            <a:rPr lang="he-IL" sz="1600" b="0" dirty="0" smtClean="0">
              <a:solidFill>
                <a:schemeClr val="tx1"/>
              </a:solidFill>
            </a:rPr>
            <a:t>3. הקצבה תקבע לפי מקדם קצבה</a:t>
          </a:r>
        </a:p>
        <a:p>
          <a:pPr algn="r" rtl="1">
            <a:lnSpc>
              <a:spcPct val="90000"/>
            </a:lnSpc>
          </a:pPr>
          <a:endParaRPr lang="he-IL" sz="1600" b="0" dirty="0" smtClean="0">
            <a:solidFill>
              <a:schemeClr val="tx1"/>
            </a:solidFill>
          </a:endParaRPr>
        </a:p>
        <a:p>
          <a:pPr algn="r" rtl="1">
            <a:lnSpc>
              <a:spcPct val="90000"/>
            </a:lnSpc>
          </a:pPr>
          <a:r>
            <a:rPr lang="he-IL" sz="1600" dirty="0" smtClean="0"/>
            <a:t>  </a:t>
          </a:r>
          <a:endParaRPr lang="he-IL" sz="1600" dirty="0"/>
        </a:p>
      </dgm:t>
    </dgm:pt>
    <dgm:pt modelId="{3C10D721-12F2-4870-BD6F-864D720CB718}" type="parTrans" cxnId="{313C8FBC-093C-4C71-B60E-4010B5F8A142}">
      <dgm:prSet/>
      <dgm:spPr/>
      <dgm:t>
        <a:bodyPr/>
        <a:lstStyle/>
        <a:p>
          <a:pPr rtl="1"/>
          <a:endParaRPr lang="he-IL"/>
        </a:p>
      </dgm:t>
    </dgm:pt>
    <dgm:pt modelId="{EE54CB2F-78DC-4F2E-BEC6-C1C9C2453C42}" type="sibTrans" cxnId="{313C8FBC-093C-4C71-B60E-4010B5F8A142}">
      <dgm:prSet/>
      <dgm:spPr/>
      <dgm:t>
        <a:bodyPr/>
        <a:lstStyle/>
        <a:p>
          <a:pPr rtl="1"/>
          <a:endParaRPr lang="he-IL"/>
        </a:p>
      </dgm:t>
    </dgm:pt>
    <dgm:pt modelId="{A12FAF42-C005-4788-BE4C-88F2AFCD7DDA}">
      <dgm:prSet phldrT="[טקסט]" custT="1"/>
      <dgm:spPr>
        <a:gradFill rotWithShape="0">
          <a:gsLst>
            <a:gs pos="43000">
              <a:schemeClr val="bg1"/>
            </a:gs>
            <a:gs pos="100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94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r" rtl="1">
            <a:lnSpc>
              <a:spcPct val="90000"/>
            </a:lnSpc>
          </a:pPr>
          <a:r>
            <a:rPr lang="he-IL" sz="2000" b="1" dirty="0" smtClean="0">
              <a:solidFill>
                <a:schemeClr val="tx1"/>
              </a:solidFill>
            </a:rPr>
            <a:t>המשך הפקדות במקפת</a:t>
          </a:r>
        </a:p>
        <a:p>
          <a:pPr algn="r" rtl="1">
            <a:lnSpc>
              <a:spcPct val="90000"/>
            </a:lnSpc>
          </a:pPr>
          <a:r>
            <a:rPr lang="he-IL" sz="2000" b="1" dirty="0" smtClean="0">
              <a:solidFill>
                <a:schemeClr val="tx1"/>
              </a:solidFill>
            </a:rPr>
            <a:t> </a:t>
          </a:r>
          <a:r>
            <a:rPr lang="he-IL" sz="1600" b="0" dirty="0" smtClean="0">
              <a:solidFill>
                <a:schemeClr val="tx1"/>
              </a:solidFill>
            </a:rPr>
            <a:t>1. שיפור בממוצע יחסי השכר   </a:t>
          </a:r>
        </a:p>
        <a:p>
          <a:pPr algn="r" rtl="1">
            <a:lnSpc>
              <a:spcPts val="1500"/>
            </a:lnSpc>
          </a:pPr>
          <a:r>
            <a:rPr lang="he-IL" sz="1600" b="0" dirty="0" smtClean="0">
              <a:solidFill>
                <a:schemeClr val="tx1"/>
              </a:solidFill>
            </a:rPr>
            <a:t>   (בדרך כלל) </a:t>
          </a:r>
        </a:p>
        <a:p>
          <a:pPr algn="r" rtl="1">
            <a:lnSpc>
              <a:spcPts val="1500"/>
            </a:lnSpc>
          </a:pPr>
          <a:r>
            <a:rPr lang="he-IL" sz="1600" b="0" dirty="0" smtClean="0">
              <a:solidFill>
                <a:schemeClr val="tx1"/>
              </a:solidFill>
            </a:rPr>
            <a:t>2. השכר הקובע צמוד לשמ"ב </a:t>
          </a:r>
        </a:p>
        <a:p>
          <a:pPr algn="r" rtl="1">
            <a:lnSpc>
              <a:spcPts val="1500"/>
            </a:lnSpc>
          </a:pPr>
          <a:r>
            <a:rPr lang="he-IL" sz="1600" b="0" dirty="0" smtClean="0">
              <a:solidFill>
                <a:schemeClr val="tx1"/>
              </a:solidFill>
            </a:rPr>
            <a:t>3. ביטוח הנכות ממשיך </a:t>
          </a:r>
        </a:p>
        <a:p>
          <a:pPr algn="r" rtl="1">
            <a:lnSpc>
              <a:spcPts val="1500"/>
            </a:lnSpc>
          </a:pPr>
          <a:r>
            <a:rPr lang="he-IL" sz="1600" b="0" dirty="0" smtClean="0">
              <a:solidFill>
                <a:schemeClr val="tx1"/>
              </a:solidFill>
            </a:rPr>
            <a:t>4. יש מענק שנם עודפות </a:t>
          </a:r>
          <a:endParaRPr lang="he-IL" sz="1600" b="0" dirty="0"/>
        </a:p>
      </dgm:t>
    </dgm:pt>
    <dgm:pt modelId="{81F56DC4-8AE0-4039-92CF-2AF7630B9320}" type="parTrans" cxnId="{C7C896F8-0ADF-4B33-ADBF-A8098165E69D}">
      <dgm:prSet/>
      <dgm:spPr/>
      <dgm:t>
        <a:bodyPr/>
        <a:lstStyle/>
        <a:p>
          <a:pPr rtl="1"/>
          <a:endParaRPr lang="he-IL"/>
        </a:p>
      </dgm:t>
    </dgm:pt>
    <dgm:pt modelId="{C7158620-E81A-47BD-8242-6E8B42241832}" type="sibTrans" cxnId="{C7C896F8-0ADF-4B33-ADBF-A8098165E69D}">
      <dgm:prSet/>
      <dgm:spPr/>
      <dgm:t>
        <a:bodyPr/>
        <a:lstStyle/>
        <a:p>
          <a:pPr rtl="1"/>
          <a:endParaRPr lang="he-IL"/>
        </a:p>
      </dgm:t>
    </dgm:pt>
    <dgm:pt modelId="{4220E790-6E5B-4E09-99D2-6F220B812C91}" type="pres">
      <dgm:prSet presAssocID="{B1A71F3C-0C25-4073-910B-CF0D11E643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581B8A-8444-47F2-869C-3A82C155567C}" type="pres">
      <dgm:prSet presAssocID="{012F05B2-1298-47D2-B896-8853A08BDBC2}" presName="roof" presStyleLbl="dkBgShp" presStyleIdx="0" presStyleCnt="2" custLinFactNeighborX="10810" custLinFactNeighborY="-31535"/>
      <dgm:spPr/>
      <dgm:t>
        <a:bodyPr/>
        <a:lstStyle/>
        <a:p>
          <a:pPr rtl="1"/>
          <a:endParaRPr lang="he-IL"/>
        </a:p>
      </dgm:t>
    </dgm:pt>
    <dgm:pt modelId="{87582523-84C2-4FB6-9046-A53E21EAFBE8}" type="pres">
      <dgm:prSet presAssocID="{012F05B2-1298-47D2-B896-8853A08BDBC2}" presName="pillars" presStyleCnt="0"/>
      <dgm:spPr/>
    </dgm:pt>
    <dgm:pt modelId="{B0D00A45-1D82-4655-A281-89BC26A0197A}" type="pres">
      <dgm:prSet presAssocID="{012F05B2-1298-47D2-B896-8853A08BDBC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A91EF9-52B5-4359-9E0E-516E90E70392}" type="pres">
      <dgm:prSet presAssocID="{A12FAF42-C005-4788-BE4C-88F2AFCD7DD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83B01A-1190-4F4C-9414-A8807582D7BA}" type="pres">
      <dgm:prSet presAssocID="{012F05B2-1298-47D2-B896-8853A08BDBC2}" presName="base" presStyleLbl="dkBgShp" presStyleIdx="1" presStyleCnt="2"/>
      <dgm:spPr>
        <a:gradFill rotWithShape="0">
          <a:gsLst>
            <a:gs pos="43000">
              <a:schemeClr val="bg1"/>
            </a:gs>
            <a:gs pos="100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82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</dgm:pt>
  </dgm:ptLst>
  <dgm:cxnLst>
    <dgm:cxn modelId="{8EAEE81F-0712-4FE2-BE82-4EBB284F5291}" type="presOf" srcId="{B1A71F3C-0C25-4073-910B-CF0D11E64344}" destId="{4220E790-6E5B-4E09-99D2-6F220B812C91}" srcOrd="0" destOrd="0" presId="urn:microsoft.com/office/officeart/2005/8/layout/hList3"/>
    <dgm:cxn modelId="{2F834A21-7A6B-4C70-82BD-48DC41D3BBCB}" type="presOf" srcId="{012F05B2-1298-47D2-B896-8853A08BDBC2}" destId="{57581B8A-8444-47F2-869C-3A82C155567C}" srcOrd="0" destOrd="0" presId="urn:microsoft.com/office/officeart/2005/8/layout/hList3"/>
    <dgm:cxn modelId="{C47BF237-3297-4AE1-AAB1-15FA66A5EF9B}" srcId="{B1A71F3C-0C25-4073-910B-CF0D11E64344}" destId="{012F05B2-1298-47D2-B896-8853A08BDBC2}" srcOrd="0" destOrd="0" parTransId="{6A77D5AA-AA22-419E-AE7C-244FD6124EE3}" sibTransId="{14D579D8-BAE6-481A-B44C-63B8B772E0CC}"/>
    <dgm:cxn modelId="{48F47893-826E-404D-B77D-774A77ACAC81}" type="presOf" srcId="{357DCEEF-42AD-496C-872A-ED034DBEDA83}" destId="{B0D00A45-1D82-4655-A281-89BC26A0197A}" srcOrd="0" destOrd="0" presId="urn:microsoft.com/office/officeart/2005/8/layout/hList3"/>
    <dgm:cxn modelId="{313C8FBC-093C-4C71-B60E-4010B5F8A142}" srcId="{012F05B2-1298-47D2-B896-8853A08BDBC2}" destId="{357DCEEF-42AD-496C-872A-ED034DBEDA83}" srcOrd="0" destOrd="0" parTransId="{3C10D721-12F2-4870-BD6F-864D720CB718}" sibTransId="{EE54CB2F-78DC-4F2E-BEC6-C1C9C2453C42}"/>
    <dgm:cxn modelId="{C7C896F8-0ADF-4B33-ADBF-A8098165E69D}" srcId="{012F05B2-1298-47D2-B896-8853A08BDBC2}" destId="{A12FAF42-C005-4788-BE4C-88F2AFCD7DDA}" srcOrd="1" destOrd="0" parTransId="{81F56DC4-8AE0-4039-92CF-2AF7630B9320}" sibTransId="{C7158620-E81A-47BD-8242-6E8B42241832}"/>
    <dgm:cxn modelId="{CD934FDC-A925-483E-9688-9620F3022042}" type="presOf" srcId="{A12FAF42-C005-4788-BE4C-88F2AFCD7DDA}" destId="{66A91EF9-52B5-4359-9E0E-516E90E70392}" srcOrd="0" destOrd="0" presId="urn:microsoft.com/office/officeart/2005/8/layout/hList3"/>
    <dgm:cxn modelId="{7F5F9C1D-3DF7-4917-85EF-96B06ECBA32E}" type="presParOf" srcId="{4220E790-6E5B-4E09-99D2-6F220B812C91}" destId="{57581B8A-8444-47F2-869C-3A82C155567C}" srcOrd="0" destOrd="0" presId="urn:microsoft.com/office/officeart/2005/8/layout/hList3"/>
    <dgm:cxn modelId="{458B2D94-90D0-42E5-B036-8046D403E3CC}" type="presParOf" srcId="{4220E790-6E5B-4E09-99D2-6F220B812C91}" destId="{87582523-84C2-4FB6-9046-A53E21EAFBE8}" srcOrd="1" destOrd="0" presId="urn:microsoft.com/office/officeart/2005/8/layout/hList3"/>
    <dgm:cxn modelId="{DBB96EFA-7FE2-439B-8380-C287F997FC1E}" type="presParOf" srcId="{87582523-84C2-4FB6-9046-A53E21EAFBE8}" destId="{B0D00A45-1D82-4655-A281-89BC26A0197A}" srcOrd="0" destOrd="0" presId="urn:microsoft.com/office/officeart/2005/8/layout/hList3"/>
    <dgm:cxn modelId="{4B417DE5-42C5-49F4-8275-9460ED84BEA4}" type="presParOf" srcId="{87582523-84C2-4FB6-9046-A53E21EAFBE8}" destId="{66A91EF9-52B5-4359-9E0E-516E90E70392}" srcOrd="1" destOrd="0" presId="urn:microsoft.com/office/officeart/2005/8/layout/hList3"/>
    <dgm:cxn modelId="{EC8EBE38-03CF-47E6-93EE-F2874CFBA86A}" type="presParOf" srcId="{4220E790-6E5B-4E09-99D2-6F220B812C91}" destId="{0E83B01A-1190-4F4C-9414-A8807582D7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9DB9D4-0915-425E-8F34-A274A6BAEAD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3B6FA8D-C985-4680-A0B0-970AC6ECB08F}">
      <dgm:prSet phldrT="[טקסט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sz="800" dirty="0"/>
        </a:p>
      </dgm:t>
    </dgm:pt>
    <dgm:pt modelId="{B89C67D6-4A91-4701-96E1-96C15DAE33DC}" type="parTrans" cxnId="{C4384091-1EE5-4F56-B4DF-765A8FB0A4B2}">
      <dgm:prSet/>
      <dgm:spPr/>
      <dgm:t>
        <a:bodyPr/>
        <a:lstStyle/>
        <a:p>
          <a:pPr rtl="1"/>
          <a:endParaRPr lang="he-IL"/>
        </a:p>
      </dgm:t>
    </dgm:pt>
    <dgm:pt modelId="{77D6D10F-B476-4DE5-B019-DC7612E39FC9}" type="sibTrans" cxnId="{C4384091-1EE5-4F56-B4DF-765A8FB0A4B2}">
      <dgm:prSet/>
      <dgm:spPr/>
      <dgm:t>
        <a:bodyPr/>
        <a:lstStyle/>
        <a:p>
          <a:pPr rtl="1"/>
          <a:endParaRPr lang="he-IL"/>
        </a:p>
      </dgm:t>
    </dgm:pt>
    <dgm:pt modelId="{01FA7FCC-50F7-4662-B465-581864012D62}" type="pres">
      <dgm:prSet presAssocID="{1D9DB9D4-0915-425E-8F34-A274A6BAEADE}" presName="linearFlow" presStyleCnt="0">
        <dgm:presLayoutVars>
          <dgm:dir/>
          <dgm:resizeHandles val="exact"/>
        </dgm:presLayoutVars>
      </dgm:prSet>
      <dgm:spPr/>
    </dgm:pt>
    <dgm:pt modelId="{3A58837C-7766-47BF-8F06-9208B703F152}" type="pres">
      <dgm:prSet presAssocID="{F3B6FA8D-C985-4680-A0B0-970AC6ECB08F}" presName="node" presStyleLbl="node1" presStyleIdx="0" presStyleCnt="1" custLinFactNeighborX="2033" custLinFactNeighborY="126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153A588-F5EB-4693-890D-93C669C26D15}" type="presOf" srcId="{F3B6FA8D-C985-4680-A0B0-970AC6ECB08F}" destId="{3A58837C-7766-47BF-8F06-9208B703F152}" srcOrd="0" destOrd="0" presId="urn:microsoft.com/office/officeart/2005/8/layout/equation1"/>
    <dgm:cxn modelId="{3B06101B-183D-497B-98C6-342F2C8E9A4F}" type="presOf" srcId="{1D9DB9D4-0915-425E-8F34-A274A6BAEADE}" destId="{01FA7FCC-50F7-4662-B465-581864012D62}" srcOrd="0" destOrd="0" presId="urn:microsoft.com/office/officeart/2005/8/layout/equation1"/>
    <dgm:cxn modelId="{C4384091-1EE5-4F56-B4DF-765A8FB0A4B2}" srcId="{1D9DB9D4-0915-425E-8F34-A274A6BAEADE}" destId="{F3B6FA8D-C985-4680-A0B0-970AC6ECB08F}" srcOrd="0" destOrd="0" parTransId="{B89C67D6-4A91-4701-96E1-96C15DAE33DC}" sibTransId="{77D6D10F-B476-4DE5-B019-DC7612E39FC9}"/>
    <dgm:cxn modelId="{83D72DB9-BCA2-4411-892A-F3F42BF800F8}" type="presParOf" srcId="{01FA7FCC-50F7-4662-B465-581864012D62}" destId="{3A58837C-7766-47BF-8F06-9208B703F152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B2AB0-4764-42ED-BB8D-2A66A1B9677C}">
      <dsp:nvSpPr>
        <dsp:cNvPr id="0" name=""/>
        <dsp:cNvSpPr/>
      </dsp:nvSpPr>
      <dsp:spPr>
        <a:xfrm>
          <a:off x="1285821" y="0"/>
          <a:ext cx="5429412" cy="4904663"/>
        </a:xfrm>
        <a:prstGeom prst="diamond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AC288F-D56D-48B5-B3D4-14D8BBD5E985}">
      <dsp:nvSpPr>
        <dsp:cNvPr id="0" name=""/>
        <dsp:cNvSpPr/>
      </dsp:nvSpPr>
      <dsp:spPr>
        <a:xfrm>
          <a:off x="2014139" y="465942"/>
          <a:ext cx="1912818" cy="1912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  </a:t>
          </a:r>
          <a:r>
            <a:rPr lang="he-IL" sz="1800" b="1" kern="1200" dirty="0" smtClean="0">
              <a:latin typeface="Arial" pitchFamily="34" charset="0"/>
              <a:ea typeface="+mn-ea"/>
              <a:cs typeface="+mn-cs"/>
            </a:rPr>
            <a:t>קצבת נכות </a:t>
          </a: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latin typeface="Arial" pitchFamily="34" charset="0"/>
            <a:ea typeface="+mn-ea"/>
            <a:cs typeface="+mn-cs"/>
          </a:endParaRP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latin typeface="Arial" pitchFamily="34" charset="0"/>
            <a:ea typeface="+mn-ea"/>
            <a:cs typeface="+mn-cs"/>
          </a:endParaRPr>
        </a:p>
        <a:p>
          <a:pPr lvl="0" algn="ctr" defTabSz="8890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Arial" pitchFamily="34" charset="0"/>
              <a:ea typeface="+mn-ea"/>
              <a:cs typeface="+mn-cs"/>
            </a:rPr>
            <a:t> </a:t>
          </a:r>
          <a:endParaRPr lang="he-IL" sz="2000" b="1" kern="1200" dirty="0"/>
        </a:p>
      </dsp:txBody>
      <dsp:txXfrm>
        <a:off x="2107515" y="559318"/>
        <a:ext cx="1726066" cy="1726066"/>
      </dsp:txXfrm>
    </dsp:sp>
    <dsp:sp modelId="{A9227629-CE60-43B2-8C5D-F0DA272BAFA4}">
      <dsp:nvSpPr>
        <dsp:cNvPr id="0" name=""/>
        <dsp:cNvSpPr/>
      </dsp:nvSpPr>
      <dsp:spPr>
        <a:xfrm>
          <a:off x="4074097" y="465942"/>
          <a:ext cx="1912818" cy="1912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 קצבת זקנה</a:t>
          </a:r>
        </a:p>
        <a:p>
          <a:pPr lvl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/>
        </a:p>
        <a:p>
          <a:pPr lvl="0" algn="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 </a:t>
          </a:r>
          <a:endParaRPr lang="he-IL" sz="1600" b="1" kern="1200" dirty="0"/>
        </a:p>
        <a:p>
          <a:pPr marL="171450" lvl="1" indent="-171450" algn="ctr" defTabSz="7112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600" b="1" kern="1200" dirty="0">
            <a:solidFill>
              <a:srgbClr val="335A89"/>
            </a:solidFill>
          </a:endParaRPr>
        </a:p>
      </dsp:txBody>
      <dsp:txXfrm>
        <a:off x="4167473" y="559318"/>
        <a:ext cx="1726066" cy="1726066"/>
      </dsp:txXfrm>
    </dsp:sp>
    <dsp:sp modelId="{B798F23F-54C6-4347-8093-9A93D92C8043}">
      <dsp:nvSpPr>
        <dsp:cNvPr id="0" name=""/>
        <dsp:cNvSpPr/>
      </dsp:nvSpPr>
      <dsp:spPr>
        <a:xfrm>
          <a:off x="2014139" y="2525901"/>
          <a:ext cx="1912818" cy="1912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/>
            <a:t>שאירי פנסיונר</a:t>
          </a:r>
          <a:endParaRPr lang="he-IL" sz="1800" b="1" kern="1200" dirty="0"/>
        </a:p>
        <a:p>
          <a:pPr marL="114300" lvl="1" indent="-114300" algn="r" defTabSz="5334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200" kern="1200" dirty="0">
            <a:solidFill>
              <a:srgbClr val="335A89"/>
            </a:solidFill>
          </a:endParaRPr>
        </a:p>
      </dsp:txBody>
      <dsp:txXfrm>
        <a:off x="2107515" y="2619277"/>
        <a:ext cx="1726066" cy="1726066"/>
      </dsp:txXfrm>
    </dsp:sp>
    <dsp:sp modelId="{E4817D07-634A-4DDF-ACBC-285174D8A4E9}">
      <dsp:nvSpPr>
        <dsp:cNvPr id="0" name=""/>
        <dsp:cNvSpPr/>
      </dsp:nvSpPr>
      <dsp:spPr>
        <a:xfrm>
          <a:off x="4073811" y="2521846"/>
          <a:ext cx="1912818" cy="19128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Arial" pitchFamily="34" charset="0"/>
              <a:ea typeface="+mn-ea"/>
              <a:cs typeface="+mn-cs"/>
            </a:rPr>
            <a:t>שאירי עמית </a:t>
          </a:r>
          <a:endParaRPr lang="he-IL" sz="1600" b="1" kern="1200" dirty="0"/>
        </a:p>
      </dsp:txBody>
      <dsp:txXfrm>
        <a:off x="4167187" y="2615222"/>
        <a:ext cx="1726066" cy="17260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6EEE0-8EAB-41AB-81D0-44F4DE5D1A2B}">
      <dsp:nvSpPr>
        <dsp:cNvPr id="0" name=""/>
        <dsp:cNvSpPr/>
      </dsp:nvSpPr>
      <dsp:spPr>
        <a:xfrm>
          <a:off x="0" y="351"/>
          <a:ext cx="66262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9E741-5E03-44B0-A3A2-9443A7DE9F94}">
      <dsp:nvSpPr>
        <dsp:cNvPr id="0" name=""/>
        <dsp:cNvSpPr/>
      </dsp:nvSpPr>
      <dsp:spPr>
        <a:xfrm>
          <a:off x="0" y="351"/>
          <a:ext cx="6619825" cy="719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r" defTabSz="66675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500" kern="1200" dirty="0" smtClean="0"/>
            <a:t>1. שכר מינימום כיום – 5,300 </a:t>
          </a:r>
        </a:p>
        <a:p>
          <a:pPr lvl="0" algn="r" defTabSz="66675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500" kern="1200" dirty="0" smtClean="0"/>
            <a:t>2. פרמיית מינימום  כיום כ- 540 ₪ </a:t>
          </a:r>
          <a:endParaRPr lang="he-IL" sz="1500" kern="1200" dirty="0"/>
        </a:p>
      </dsp:txBody>
      <dsp:txXfrm>
        <a:off x="0" y="351"/>
        <a:ext cx="6619825" cy="7193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6EEE0-8EAB-41AB-81D0-44F4DE5D1A2B}">
      <dsp:nvSpPr>
        <dsp:cNvPr id="0" name=""/>
        <dsp:cNvSpPr/>
      </dsp:nvSpPr>
      <dsp:spPr>
        <a:xfrm>
          <a:off x="0" y="483"/>
          <a:ext cx="69380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9E741-5E03-44B0-A3A2-9443A7DE9F94}">
      <dsp:nvSpPr>
        <dsp:cNvPr id="0" name=""/>
        <dsp:cNvSpPr/>
      </dsp:nvSpPr>
      <dsp:spPr>
        <a:xfrm>
          <a:off x="0" y="483"/>
          <a:ext cx="6931269" cy="990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1. הפנסיה החודשית נופלת כולה במדרגת מס  35%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2. החזר גמולים – הקרן תחזיר למבוטחת בפנסיה הראשונה, את כל ההפקדות העודפות (עובד+ מעביד+ פיצויים)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3. על כספי הפיצויים בהחזר הגמולים תחול התחשבנות במס ואת כספי התגמולים ניתן לקבל בפטור ממס                                                    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    (מתוך ההון הפטור). שיעור המס על הפיצויים כ- 25%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endParaRPr lang="he-IL" sz="1200" kern="1200" dirty="0" smtClean="0"/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endParaRPr lang="he-IL" sz="1200" kern="1200" dirty="0"/>
        </a:p>
      </dsp:txBody>
      <dsp:txXfrm>
        <a:off x="0" y="483"/>
        <a:ext cx="6931269" cy="9906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37AF-95E1-4307-AACD-ADD6CE9C0724}">
      <dsp:nvSpPr>
        <dsp:cNvPr id="0" name=""/>
        <dsp:cNvSpPr/>
      </dsp:nvSpPr>
      <dsp:spPr>
        <a:xfrm>
          <a:off x="4409349" y="2166622"/>
          <a:ext cx="102180" cy="867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362"/>
              </a:lnTo>
              <a:lnTo>
                <a:pt x="102180" y="867362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3475E-7A9E-44A2-8F55-2C9A00159342}">
      <dsp:nvSpPr>
        <dsp:cNvPr id="0" name=""/>
        <dsp:cNvSpPr/>
      </dsp:nvSpPr>
      <dsp:spPr>
        <a:xfrm>
          <a:off x="2899555" y="800523"/>
          <a:ext cx="2185211" cy="52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30"/>
              </a:lnTo>
              <a:lnTo>
                <a:pt x="2185211" y="344530"/>
              </a:lnTo>
              <a:lnTo>
                <a:pt x="2185211" y="521827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537C-662D-4926-BD3B-3BE82FC24C05}">
      <dsp:nvSpPr>
        <dsp:cNvPr id="0" name=""/>
        <dsp:cNvSpPr/>
      </dsp:nvSpPr>
      <dsp:spPr>
        <a:xfrm>
          <a:off x="2226755" y="2178906"/>
          <a:ext cx="106699" cy="854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656"/>
              </a:lnTo>
              <a:lnTo>
                <a:pt x="106699" y="854656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39A8-A336-4B25-9937-3352EA16D2EE}">
      <dsp:nvSpPr>
        <dsp:cNvPr id="0" name=""/>
        <dsp:cNvSpPr/>
      </dsp:nvSpPr>
      <dsp:spPr>
        <a:xfrm>
          <a:off x="2853835" y="800523"/>
          <a:ext cx="91440" cy="534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814"/>
              </a:lnTo>
              <a:lnTo>
                <a:pt x="48337" y="356814"/>
              </a:lnTo>
              <a:lnTo>
                <a:pt x="48337" y="534111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68454-4D89-4F4B-B4CC-3A2E15D1B031}">
      <dsp:nvSpPr>
        <dsp:cNvPr id="0" name=""/>
        <dsp:cNvSpPr/>
      </dsp:nvSpPr>
      <dsp:spPr>
        <a:xfrm>
          <a:off x="924669" y="800523"/>
          <a:ext cx="1974886" cy="527483"/>
        </a:xfrm>
        <a:custGeom>
          <a:avLst/>
          <a:gdLst/>
          <a:ahLst/>
          <a:cxnLst/>
          <a:rect l="0" t="0" r="0" b="0"/>
          <a:pathLst>
            <a:path>
              <a:moveTo>
                <a:pt x="1974886" y="0"/>
              </a:moveTo>
              <a:lnTo>
                <a:pt x="1974886" y="350186"/>
              </a:lnTo>
              <a:lnTo>
                <a:pt x="0" y="350186"/>
              </a:lnTo>
              <a:lnTo>
                <a:pt x="0" y="527483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CB705-5AB0-4B5C-908C-F3B45C308AF4}">
      <dsp:nvSpPr>
        <dsp:cNvPr id="0" name=""/>
        <dsp:cNvSpPr/>
      </dsp:nvSpPr>
      <dsp:spPr>
        <a:xfrm>
          <a:off x="880826" y="61329"/>
          <a:ext cx="4037458" cy="739193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אם תמשיך הפקדות במקפת</a:t>
          </a:r>
          <a:endParaRPr lang="he-IL" sz="2400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880826" y="61329"/>
        <a:ext cx="4037458" cy="739193"/>
      </dsp:txXfrm>
    </dsp:sp>
    <dsp:sp modelId="{B5927A21-B6AD-4921-BFF4-2CD34AEA12CC}">
      <dsp:nvSpPr>
        <dsp:cNvPr id="0" name=""/>
        <dsp:cNvSpPr/>
      </dsp:nvSpPr>
      <dsp:spPr>
        <a:xfrm>
          <a:off x="80398" y="1328007"/>
          <a:ext cx="1688543" cy="844271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ייתכן ותשפר את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יחס הממוצעים </a:t>
          </a:r>
          <a:endParaRPr lang="he-IL" sz="1400" b="1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80398" y="1328007"/>
        <a:ext cx="1688543" cy="844271"/>
      </dsp:txXfrm>
    </dsp:sp>
    <dsp:sp modelId="{E1E10EAE-6648-41DC-9FB8-1F5550AC5A5D}">
      <dsp:nvSpPr>
        <dsp:cNvPr id="0" name=""/>
        <dsp:cNvSpPr/>
      </dsp:nvSpPr>
      <dsp:spPr>
        <a:xfrm>
          <a:off x="2057901" y="1334634"/>
          <a:ext cx="1688543" cy="844271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תקבל בגיל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67 "החזר גמולים" </a:t>
          </a:r>
          <a:endParaRPr lang="he-IL" sz="1400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2057901" y="1334634"/>
        <a:ext cx="1688543" cy="844271"/>
      </dsp:txXfrm>
    </dsp:sp>
    <dsp:sp modelId="{AA348ECC-DB34-43D1-87C2-5DA1CD94017D}">
      <dsp:nvSpPr>
        <dsp:cNvPr id="0" name=""/>
        <dsp:cNvSpPr/>
      </dsp:nvSpPr>
      <dsp:spPr>
        <a:xfrm>
          <a:off x="2333454" y="2611426"/>
          <a:ext cx="1607763" cy="844271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246,000 = 60 </a:t>
          </a:r>
          <a:r>
            <a:rPr lang="en-US" sz="1400" kern="12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400" kern="12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4,100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228,000</a:t>
          </a:r>
          <a:endParaRPr lang="he-IL" sz="1400" b="1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2333454" y="2611426"/>
        <a:ext cx="1607763" cy="844271"/>
      </dsp:txXfrm>
    </dsp:sp>
    <dsp:sp modelId="{25417EBB-5294-4CE1-A884-19A62C5EE784}">
      <dsp:nvSpPr>
        <dsp:cNvPr id="0" name=""/>
        <dsp:cNvSpPr/>
      </dsp:nvSpPr>
      <dsp:spPr>
        <a:xfrm>
          <a:off x="4240495" y="1322350"/>
          <a:ext cx="1688543" cy="844271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תפסיד פנסיה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חודשית עד גיל 67 </a:t>
          </a:r>
        </a:p>
      </dsp:txBody>
      <dsp:txXfrm>
        <a:off x="4240495" y="1322350"/>
        <a:ext cx="1688543" cy="844271"/>
      </dsp:txXfrm>
    </dsp:sp>
    <dsp:sp modelId="{805AD756-405F-4CDD-97AB-7C82E9BB2F50}">
      <dsp:nvSpPr>
        <dsp:cNvPr id="0" name=""/>
        <dsp:cNvSpPr/>
      </dsp:nvSpPr>
      <dsp:spPr>
        <a:xfrm>
          <a:off x="4511530" y="2611848"/>
          <a:ext cx="1649959" cy="844271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660,000 = 11,000 </a:t>
          </a:r>
          <a:r>
            <a:rPr lang="en-US" sz="14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4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60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– 429,000</a:t>
          </a:r>
          <a:r>
            <a:rPr lang="he-IL" sz="14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 </a:t>
          </a:r>
          <a:endParaRPr lang="he-IL" sz="1400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4511530" y="2611848"/>
        <a:ext cx="1649959" cy="8442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6EEE0-8EAB-41AB-81D0-44F4DE5D1A2B}">
      <dsp:nvSpPr>
        <dsp:cNvPr id="0" name=""/>
        <dsp:cNvSpPr/>
      </dsp:nvSpPr>
      <dsp:spPr>
        <a:xfrm>
          <a:off x="0" y="459"/>
          <a:ext cx="5701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9E741-5E03-44B0-A3A2-9443A7DE9F94}">
      <dsp:nvSpPr>
        <dsp:cNvPr id="0" name=""/>
        <dsp:cNvSpPr/>
      </dsp:nvSpPr>
      <dsp:spPr>
        <a:xfrm>
          <a:off x="0" y="459"/>
          <a:ext cx="5695658" cy="941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1. הפנסיה החודשית נופלת כולה במדרגת מס  35%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2. פנסיה חודשית נטו לאחר מס הכנסה – 7,150 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3. סה"כ משכורת + פנסיה נטו בחודש – 23,141 ₪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4. יכולה ליהנות מפטור על הפנסיה ,כך שהנטו יגדל בעוד כ- 500 ₪ ויהיה – 7,650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endParaRPr lang="he-IL" sz="1200" kern="1200" dirty="0" smtClean="0"/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he-IL" sz="1200" kern="1200" dirty="0" smtClean="0"/>
            <a:t> </a:t>
          </a:r>
        </a:p>
        <a:p>
          <a:pPr lvl="0" algn="r" defTabSz="533400" rtl="1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endParaRPr lang="he-IL" sz="1200" kern="1200" dirty="0"/>
        </a:p>
      </dsp:txBody>
      <dsp:txXfrm>
        <a:off x="0" y="459"/>
        <a:ext cx="5695658" cy="9410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37AF-95E1-4307-AACD-ADD6CE9C0724}">
      <dsp:nvSpPr>
        <dsp:cNvPr id="0" name=""/>
        <dsp:cNvSpPr/>
      </dsp:nvSpPr>
      <dsp:spPr>
        <a:xfrm>
          <a:off x="4463015" y="1858280"/>
          <a:ext cx="233614" cy="744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000"/>
              </a:lnTo>
              <a:lnTo>
                <a:pt x="233614" y="744000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3475E-7A9E-44A2-8F55-2C9A00159342}">
      <dsp:nvSpPr>
        <dsp:cNvPr id="0" name=""/>
        <dsp:cNvSpPr/>
      </dsp:nvSpPr>
      <dsp:spPr>
        <a:xfrm>
          <a:off x="3537945" y="708991"/>
          <a:ext cx="1572023" cy="34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71"/>
              </a:lnTo>
              <a:lnTo>
                <a:pt x="1572023" y="170771"/>
              </a:lnTo>
              <a:lnTo>
                <a:pt x="1572023" y="340596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537C-662D-4926-BD3B-3BE82FC24C05}">
      <dsp:nvSpPr>
        <dsp:cNvPr id="0" name=""/>
        <dsp:cNvSpPr/>
      </dsp:nvSpPr>
      <dsp:spPr>
        <a:xfrm>
          <a:off x="1823348" y="1857333"/>
          <a:ext cx="242607" cy="744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46"/>
              </a:lnTo>
              <a:lnTo>
                <a:pt x="242607" y="744946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39A8-A336-4B25-9937-3352EA16D2EE}">
      <dsp:nvSpPr>
        <dsp:cNvPr id="0" name=""/>
        <dsp:cNvSpPr/>
      </dsp:nvSpPr>
      <dsp:spPr>
        <a:xfrm>
          <a:off x="2470302" y="708991"/>
          <a:ext cx="1067642" cy="339650"/>
        </a:xfrm>
        <a:custGeom>
          <a:avLst/>
          <a:gdLst/>
          <a:ahLst/>
          <a:cxnLst/>
          <a:rect l="0" t="0" r="0" b="0"/>
          <a:pathLst>
            <a:path>
              <a:moveTo>
                <a:pt x="1067642" y="0"/>
              </a:moveTo>
              <a:lnTo>
                <a:pt x="1067642" y="169825"/>
              </a:lnTo>
              <a:lnTo>
                <a:pt x="0" y="169825"/>
              </a:lnTo>
              <a:lnTo>
                <a:pt x="0" y="339650"/>
              </a:lnTo>
            </a:path>
          </a:pathLst>
        </a:custGeom>
        <a:noFill/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CB705-5AB0-4B5C-908C-F3B45C308AF4}">
      <dsp:nvSpPr>
        <dsp:cNvPr id="0" name=""/>
        <dsp:cNvSpPr/>
      </dsp:nvSpPr>
      <dsp:spPr>
        <a:xfrm>
          <a:off x="886471" y="949"/>
          <a:ext cx="5302946" cy="708041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bg2">
              <a:lumMod val="2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אם תתחיל לקבל פנסיה</a:t>
          </a:r>
          <a:endParaRPr lang="he-IL" sz="2400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886471" y="949"/>
        <a:ext cx="5302946" cy="708041"/>
      </dsp:txXfrm>
    </dsp:sp>
    <dsp:sp modelId="{E1E10EAE-6648-41DC-9FB8-1F5550AC5A5D}">
      <dsp:nvSpPr>
        <dsp:cNvPr id="0" name=""/>
        <dsp:cNvSpPr/>
      </dsp:nvSpPr>
      <dsp:spPr>
        <a:xfrm>
          <a:off x="1661610" y="1048642"/>
          <a:ext cx="1617383" cy="808691"/>
        </a:xfrm>
        <a:prstGeom prst="rect">
          <a:avLst/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תקבל בגיל 67 </a:t>
          </a: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את הצבירה בקופה החדשה</a:t>
          </a:r>
          <a:endParaRPr lang="he-IL" sz="1600" b="1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1661610" y="1048642"/>
        <a:ext cx="1617383" cy="808691"/>
      </dsp:txXfrm>
    </dsp:sp>
    <dsp:sp modelId="{AA348ECC-DB34-43D1-87C2-5DA1CD94017D}">
      <dsp:nvSpPr>
        <dsp:cNvPr id="0" name=""/>
        <dsp:cNvSpPr/>
      </dsp:nvSpPr>
      <dsp:spPr>
        <a:xfrm>
          <a:off x="2065956" y="2197934"/>
          <a:ext cx="1795635" cy="808691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bg2">
              <a:lumMod val="2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246,000 = 60 </a:t>
          </a:r>
          <a:r>
            <a:rPr lang="en-US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4,100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228,000</a:t>
          </a:r>
          <a:endParaRPr lang="he-IL" sz="1600" b="1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2065956" y="2197934"/>
        <a:ext cx="1795635" cy="808691"/>
      </dsp:txXfrm>
    </dsp:sp>
    <dsp:sp modelId="{25417EBB-5294-4CE1-A884-19A62C5EE784}">
      <dsp:nvSpPr>
        <dsp:cNvPr id="0" name=""/>
        <dsp:cNvSpPr/>
      </dsp:nvSpPr>
      <dsp:spPr>
        <a:xfrm>
          <a:off x="4301277" y="1049588"/>
          <a:ext cx="1617383" cy="808691"/>
        </a:xfrm>
        <a:prstGeom prst="rect">
          <a:avLst/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תקבל </a:t>
          </a: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פנסיה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</a:t>
          </a: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חודשית עד גיל 67 </a:t>
          </a:r>
        </a:p>
      </dsp:txBody>
      <dsp:txXfrm>
        <a:off x="4301277" y="1049588"/>
        <a:ext cx="1617383" cy="808691"/>
      </dsp:txXfrm>
    </dsp:sp>
    <dsp:sp modelId="{805AD756-405F-4CDD-97AB-7C82E9BB2F50}">
      <dsp:nvSpPr>
        <dsp:cNvPr id="0" name=""/>
        <dsp:cNvSpPr/>
      </dsp:nvSpPr>
      <dsp:spPr>
        <a:xfrm>
          <a:off x="4696630" y="2197934"/>
          <a:ext cx="1795635" cy="808691"/>
        </a:xfrm>
        <a:prstGeom prst="rect">
          <a:avLst/>
        </a:prstGeom>
        <a:solidFill>
          <a:schemeClr val="bg2">
            <a:lumMod val="50000"/>
          </a:schemeClr>
        </a:solidFill>
        <a:ln w="3175">
          <a:solidFill>
            <a:schemeClr val="bg2">
              <a:lumMod val="2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660,000 = 11,000 </a:t>
          </a:r>
          <a:r>
            <a:rPr lang="en-US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X</a:t>
          </a:r>
          <a:r>
            <a:rPr lang="he-IL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60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נטו – 429,000</a:t>
          </a:r>
          <a:r>
            <a:rPr lang="he-IL" sz="1600" kern="1200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rPr>
            <a:t> </a:t>
          </a:r>
          <a:endParaRPr lang="he-IL" sz="1600" kern="1200" dirty="0">
            <a:solidFill>
              <a:schemeClr val="bg1"/>
            </a:solidFill>
            <a:latin typeface="Poalim" panose="00000500000000000000" pitchFamily="50" charset="-79"/>
            <a:cs typeface="Poalim" panose="00000500000000000000" pitchFamily="50" charset="-79"/>
          </a:endParaRPr>
        </a:p>
      </dsp:txBody>
      <dsp:txXfrm>
        <a:off x="4696630" y="2197934"/>
        <a:ext cx="1795635" cy="8086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B705-5AB0-4B5C-908C-F3B45C308AF4}">
      <dsp:nvSpPr>
        <dsp:cNvPr id="0" name=""/>
        <dsp:cNvSpPr/>
      </dsp:nvSpPr>
      <dsp:spPr>
        <a:xfrm>
          <a:off x="282408" y="0"/>
          <a:ext cx="6346533" cy="622580"/>
        </a:xfrm>
        <a:prstGeom prst="cub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</a:rPr>
            <a:t>אם תפסיק הפקדות ולא תדרוש פנסיה </a:t>
          </a:r>
          <a:endParaRPr lang="he-IL" sz="2400" kern="1200" dirty="0">
            <a:solidFill>
              <a:schemeClr val="bg1"/>
            </a:solidFill>
          </a:endParaRPr>
        </a:p>
      </dsp:txBody>
      <dsp:txXfrm>
        <a:off x="282408" y="155645"/>
        <a:ext cx="6190888" cy="466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9479-0C4A-4923-AB5F-5BE4FAD2DA09}">
      <dsp:nvSpPr>
        <dsp:cNvPr id="0" name=""/>
        <dsp:cNvSpPr/>
      </dsp:nvSpPr>
      <dsp:spPr>
        <a:xfrm>
          <a:off x="0" y="15999"/>
          <a:ext cx="9974290" cy="4032000"/>
        </a:xfrm>
        <a:prstGeom prst="leftArrow">
          <a:avLst/>
        </a:prstGeom>
        <a:gradFill rotWithShape="0">
          <a:gsLst>
            <a:gs pos="22000">
              <a:schemeClr val="bg1">
                <a:lumMod val="85000"/>
              </a:schemeClr>
            </a:gs>
            <a:gs pos="66500">
              <a:srgbClr val="ECECEC"/>
            </a:gs>
            <a:gs pos="87000">
              <a:schemeClr val="bg1">
                <a:lumMod val="85000"/>
              </a:schemeClr>
            </a:gs>
            <a:gs pos="6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71000">
              <a:schemeClr val="bg1">
                <a:lumMod val="85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204D19-9EE7-4173-A360-2A47E5B1DBDF}">
      <dsp:nvSpPr>
        <dsp:cNvPr id="0" name=""/>
        <dsp:cNvSpPr/>
      </dsp:nvSpPr>
      <dsp:spPr>
        <a:xfrm>
          <a:off x="1396856" y="1167902"/>
          <a:ext cx="1738234" cy="1728195"/>
        </a:xfrm>
        <a:prstGeom prst="cube">
          <a:avLst/>
        </a:prstGeom>
        <a:solidFill>
          <a:srgbClr val="3C5D2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smtClean="0">
            <a:solidFill>
              <a:schemeClr val="bg1"/>
            </a:solidFill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smtClean="0">
            <a:solidFill>
              <a:schemeClr val="bg1"/>
            </a:solidFill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0" kern="1200" smtClean="0">
              <a:solidFill>
                <a:schemeClr val="bg1"/>
              </a:solidFill>
              <a:cs typeface="+mn-cs"/>
            </a:rPr>
            <a:t>שולחים לפקיד השומה טפסים לקבלת אישור על פטור ותאום מס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smtClean="0">
            <a:solidFill>
              <a:schemeClr val="tx1"/>
            </a:solidFill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smtClean="0">
              <a:solidFill>
                <a:schemeClr val="tx1"/>
              </a:solidFill>
              <a:cs typeface="+mn-cs"/>
            </a:rPr>
            <a:t> </a:t>
          </a:r>
          <a:endParaRPr lang="en-US" sz="1600" kern="1200" dirty="0">
            <a:solidFill>
              <a:schemeClr val="tx1"/>
            </a:solidFill>
            <a:cs typeface="+mn-cs"/>
          </a:endParaRPr>
        </a:p>
      </dsp:txBody>
      <dsp:txXfrm>
        <a:off x="1396856" y="1599951"/>
        <a:ext cx="1306185" cy="1296146"/>
      </dsp:txXfrm>
    </dsp:sp>
    <dsp:sp modelId="{FC017306-54F2-4341-BBAF-D7D042F36F4A}">
      <dsp:nvSpPr>
        <dsp:cNvPr id="0" name=""/>
        <dsp:cNvSpPr/>
      </dsp:nvSpPr>
      <dsp:spPr>
        <a:xfrm>
          <a:off x="3530030" y="1167902"/>
          <a:ext cx="1738234" cy="1728195"/>
        </a:xfrm>
        <a:prstGeom prst="cub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smtClean="0">
            <a:solidFill>
              <a:schemeClr val="tx1"/>
            </a:solidFill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smtClean="0">
            <a:solidFill>
              <a:schemeClr val="tx1"/>
            </a:solidFill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smtClean="0">
              <a:solidFill>
                <a:schemeClr val="tx1"/>
              </a:solidFill>
              <a:cs typeface="+mn-cs"/>
            </a:rPr>
            <a:t>עם קבלת הפנסיה, ממלאים טופס 161 ד' לקבלת פטור בפנסיה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smtClean="0">
            <a:solidFill>
              <a:schemeClr val="tx1"/>
            </a:solidFill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smtClean="0">
              <a:solidFill>
                <a:schemeClr val="tx1"/>
              </a:solidFill>
              <a:cs typeface="+mn-cs"/>
            </a:rPr>
            <a:t> </a:t>
          </a:r>
          <a:endParaRPr lang="en-US" sz="1600" kern="1200" dirty="0">
            <a:solidFill>
              <a:schemeClr val="tx1"/>
            </a:solidFill>
            <a:cs typeface="+mn-cs"/>
          </a:endParaRPr>
        </a:p>
      </dsp:txBody>
      <dsp:txXfrm>
        <a:off x="3530030" y="1599951"/>
        <a:ext cx="1306185" cy="1296146"/>
      </dsp:txXfrm>
    </dsp:sp>
    <dsp:sp modelId="{4399993B-FE73-4F5F-B6DB-EA5688114743}">
      <dsp:nvSpPr>
        <dsp:cNvPr id="0" name=""/>
        <dsp:cNvSpPr/>
      </dsp:nvSpPr>
      <dsp:spPr>
        <a:xfrm>
          <a:off x="5663203" y="1167902"/>
          <a:ext cx="1738234" cy="1728195"/>
        </a:xfrm>
        <a:prstGeom prst="cub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smtClean="0">
            <a:solidFill>
              <a:schemeClr val="bg1"/>
            </a:solidFill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smtClean="0">
            <a:solidFill>
              <a:schemeClr val="bg1"/>
            </a:solidFill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smtClean="0">
              <a:solidFill>
                <a:schemeClr val="bg1"/>
              </a:solidFill>
              <a:cs typeface="+mn-cs"/>
            </a:rPr>
            <a:t>פותחים קופה להמשך הפקדות וקופה לשנים עודפות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smtClean="0">
              <a:solidFill>
                <a:schemeClr val="tx1"/>
              </a:solidFill>
              <a:cs typeface="+mn-cs"/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smtClean="0">
              <a:solidFill>
                <a:schemeClr val="tx1"/>
              </a:solidFill>
              <a:cs typeface="+mn-cs"/>
            </a:rPr>
            <a:t> </a:t>
          </a:r>
          <a:endParaRPr lang="en-US" sz="1600" kern="1200" dirty="0">
            <a:solidFill>
              <a:schemeClr val="tx1"/>
            </a:solidFill>
            <a:cs typeface="+mn-cs"/>
          </a:endParaRPr>
        </a:p>
      </dsp:txBody>
      <dsp:txXfrm>
        <a:off x="5663203" y="1599951"/>
        <a:ext cx="1306185" cy="1296146"/>
      </dsp:txXfrm>
    </dsp:sp>
    <dsp:sp modelId="{99959620-6B7A-4E2F-B05D-8FF6573DE32C}">
      <dsp:nvSpPr>
        <dsp:cNvPr id="0" name=""/>
        <dsp:cNvSpPr/>
      </dsp:nvSpPr>
      <dsp:spPr>
        <a:xfrm>
          <a:off x="7796376" y="1167902"/>
          <a:ext cx="1738234" cy="1728195"/>
        </a:xfrm>
        <a:prstGeom prst="cub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smtClean="0">
            <a:solidFill>
              <a:schemeClr val="bg1"/>
            </a:solidFill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kern="1200" smtClean="0">
              <a:solidFill>
                <a:schemeClr val="bg1"/>
              </a:solidFill>
              <a:cs typeface="+mn-cs"/>
            </a:rPr>
            <a:t>ממלאים טפסים לקבלת פנסיה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smtClean="0">
            <a:solidFill>
              <a:schemeClr val="tx1"/>
            </a:solidFill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smtClean="0">
              <a:solidFill>
                <a:schemeClr val="tx1"/>
              </a:solidFill>
              <a:cs typeface="+mn-cs"/>
            </a:rPr>
            <a:t> </a:t>
          </a:r>
          <a:endParaRPr lang="en-US" sz="1600" kern="1200" dirty="0">
            <a:solidFill>
              <a:schemeClr val="tx1"/>
            </a:solidFill>
            <a:cs typeface="+mn-cs"/>
          </a:endParaRPr>
        </a:p>
      </dsp:txBody>
      <dsp:txXfrm>
        <a:off x="7796376" y="1599951"/>
        <a:ext cx="1306185" cy="12961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A31EE-3819-4794-951A-6B8686C2118F}">
      <dsp:nvSpPr>
        <dsp:cNvPr id="0" name=""/>
        <dsp:cNvSpPr/>
      </dsp:nvSpPr>
      <dsp:spPr>
        <a:xfrm>
          <a:off x="2427" y="2572"/>
          <a:ext cx="6570026" cy="57953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r" defTabSz="711200" rtl="1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711200" rtl="1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he-IL" sz="2800" b="1" u="none" kern="1200" dirty="0" smtClean="0">
              <a:solidFill>
                <a:schemeClr val="bg1"/>
              </a:solidFill>
            </a:rPr>
            <a:t>בחינת שתי חלופות </a:t>
          </a:r>
          <a:endParaRPr lang="he-IL" sz="2800" b="1" u="none" kern="1200" dirty="0">
            <a:solidFill>
              <a:schemeClr val="bg1"/>
            </a:solidFill>
          </a:endParaRPr>
        </a:p>
      </dsp:txBody>
      <dsp:txXfrm>
        <a:off x="19401" y="19546"/>
        <a:ext cx="6536078" cy="545588"/>
      </dsp:txXfrm>
    </dsp:sp>
    <dsp:sp modelId="{526CFF38-47E8-444E-BCB8-25E040C35982}">
      <dsp:nvSpPr>
        <dsp:cNvPr id="0" name=""/>
        <dsp:cNvSpPr/>
      </dsp:nvSpPr>
      <dsp:spPr>
        <a:xfrm>
          <a:off x="0" y="877365"/>
          <a:ext cx="3152604" cy="340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</a:rPr>
            <a:t>קבלת 60% פנסיה</a:t>
          </a:r>
        </a:p>
        <a:p>
          <a:pPr lvl="0" algn="r" defTabSz="711200" rtl="1">
            <a:lnSpc>
              <a:spcPct val="0"/>
            </a:lnSpc>
            <a:spcBef>
              <a:spcPct val="0"/>
            </a:spcBef>
            <a:spcAft>
              <a:spcPts val="0"/>
            </a:spcAft>
          </a:pPr>
          <a:endParaRPr lang="he-IL" sz="1600" b="1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1. </a:t>
          </a:r>
          <a:r>
            <a:rPr lang="he-IL" sz="1400" b="0" kern="1200" dirty="0" smtClean="0">
              <a:solidFill>
                <a:schemeClr val="tx1"/>
              </a:solidFill>
            </a:rPr>
            <a:t>הפנסיה תהיה 9,300 לכל החיים    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b="0" kern="1200" dirty="0" smtClean="0">
              <a:solidFill>
                <a:schemeClr val="tx1"/>
              </a:solidFill>
            </a:rPr>
            <a:t>    (פלוס הצמדה למדד פעם בשנה)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4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b="0" kern="1200" dirty="0" smtClean="0">
              <a:solidFill>
                <a:schemeClr val="tx1"/>
              </a:solidFill>
            </a:rPr>
            <a:t>2. סך הפנסיה המצטברת ברוטו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b="0" kern="1200" dirty="0" smtClean="0">
              <a:solidFill>
                <a:schemeClr val="tx1"/>
              </a:solidFill>
            </a:rPr>
            <a:t>    שתקבל  כ-  372,000 ₪ (40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b="0" kern="1200" dirty="0" smtClean="0">
              <a:solidFill>
                <a:schemeClr val="tx1"/>
              </a:solidFill>
            </a:rPr>
            <a:t>    חודשים).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4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b="0" kern="1200" dirty="0" smtClean="0">
              <a:solidFill>
                <a:schemeClr val="tx1"/>
              </a:solidFill>
            </a:rPr>
            <a:t>3. הפקדות שוטפות יבוצעו בקופה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b="0" kern="1200" dirty="0" smtClean="0">
              <a:solidFill>
                <a:schemeClr val="tx1"/>
              </a:solidFill>
            </a:rPr>
            <a:t>    חדשה ויצטבר שם כ- 164,000 ₪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92337" y="969702"/>
        <a:ext cx="2967930" cy="3216160"/>
      </dsp:txXfrm>
    </dsp:sp>
    <dsp:sp modelId="{B9B54458-A492-4A98-8FE2-8136B07B273E}">
      <dsp:nvSpPr>
        <dsp:cNvPr id="0" name=""/>
        <dsp:cNvSpPr/>
      </dsp:nvSpPr>
      <dsp:spPr>
        <a:xfrm>
          <a:off x="3422276" y="877365"/>
          <a:ext cx="3152604" cy="340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b="1" kern="1200" dirty="0" smtClean="0">
            <a:solidFill>
              <a:schemeClr val="tx1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</a:rPr>
            <a:t>המשך צבירת </a:t>
          </a:r>
          <a:r>
            <a:rPr lang="he-IL" sz="2000" b="1" kern="1200" dirty="0" smtClean="0">
              <a:solidFill>
                <a:schemeClr val="tx1"/>
              </a:solidFill>
            </a:rPr>
            <a:t>זכויות ל70% </a:t>
          </a:r>
          <a:endParaRPr lang="he-IL" sz="2000" b="1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>
              <a:solidFill>
                <a:schemeClr val="tx1"/>
              </a:solidFill>
            </a:rPr>
            <a:t> 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600" kern="1200" dirty="0" smtClean="0">
              <a:solidFill>
                <a:schemeClr val="tx1"/>
              </a:solidFill>
            </a:rPr>
            <a:t>1. </a:t>
          </a:r>
          <a:r>
            <a:rPr lang="he-IL" sz="1400" kern="1200" dirty="0" smtClean="0">
              <a:solidFill>
                <a:schemeClr val="tx1"/>
              </a:solidFill>
            </a:rPr>
            <a:t>תוספת שנתית של 1% זכויות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kern="1200" dirty="0" smtClean="0">
              <a:solidFill>
                <a:schemeClr val="tx1"/>
              </a:solidFill>
            </a:rPr>
            <a:t>    ובסה"כ 3% זכויות בשנה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4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kern="1200" dirty="0" smtClean="0">
              <a:solidFill>
                <a:schemeClr val="tx1"/>
              </a:solidFill>
            </a:rPr>
            <a:t>2. תוך 40 חודשי הפקדה, תגיע ל- 70%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kern="1200" dirty="0" smtClean="0">
              <a:solidFill>
                <a:schemeClr val="tx1"/>
              </a:solidFill>
            </a:rPr>
            <a:t>    פנסיה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kern="1200" dirty="0" smtClean="0">
              <a:solidFill>
                <a:schemeClr val="tx1"/>
              </a:solidFill>
            </a:rPr>
            <a:t>3. הפנסיה תגדל בעוד כ- 1,980 ₪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he-IL" sz="1400" kern="1200" dirty="0" smtClean="0">
              <a:solidFill>
                <a:schemeClr val="tx1"/>
              </a:solidFill>
            </a:rPr>
            <a:t>    ברוטו (לא כולל הצמדה). </a:t>
          </a: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4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ts val="1500"/>
            </a:lnSpc>
            <a:spcBef>
              <a:spcPct val="0"/>
            </a:spcBef>
            <a:spcAft>
              <a:spcPts val="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 smtClean="0">
            <a:solidFill>
              <a:schemeClr val="tx1"/>
            </a:solidFill>
          </a:endParaRP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14613" y="969702"/>
        <a:ext cx="2967930" cy="3216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71AC6-2EF8-49A3-B700-CAFEAC61947C}">
      <dsp:nvSpPr>
        <dsp:cNvPr id="0" name=""/>
        <dsp:cNvSpPr/>
      </dsp:nvSpPr>
      <dsp:spPr>
        <a:xfrm rot="5400000">
          <a:off x="2578728" y="886430"/>
          <a:ext cx="1691679" cy="1471761"/>
        </a:xfrm>
        <a:prstGeom prst="hexagon">
          <a:avLst>
            <a:gd name="adj" fmla="val 25000"/>
            <a:gd name="vf" fmla="val 115470"/>
          </a:avLst>
        </a:prstGeom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3000">
              <a:schemeClr val="bg1"/>
            </a:gs>
            <a:gs pos="83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היוון מקרנות פנסיה </a:t>
          </a:r>
          <a:endParaRPr lang="en-US" sz="2200" kern="1200" dirty="0"/>
        </a:p>
      </dsp:txBody>
      <dsp:txXfrm rot="-5400000">
        <a:off x="2918036" y="1040091"/>
        <a:ext cx="1013063" cy="1164439"/>
      </dsp:txXfrm>
    </dsp:sp>
    <dsp:sp modelId="{1050052F-156D-4E2C-815D-BD983A29AEF4}">
      <dsp:nvSpPr>
        <dsp:cNvPr id="0" name=""/>
        <dsp:cNvSpPr/>
      </dsp:nvSpPr>
      <dsp:spPr>
        <a:xfrm>
          <a:off x="4205108" y="2287"/>
          <a:ext cx="18879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7066C-AC76-4F21-8613-1B1C214E6200}">
      <dsp:nvSpPr>
        <dsp:cNvPr id="0" name=""/>
        <dsp:cNvSpPr/>
      </dsp:nvSpPr>
      <dsp:spPr>
        <a:xfrm rot="5400000">
          <a:off x="989225" y="886430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תקופה- עד 5 שנים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או </a:t>
          </a:r>
          <a:r>
            <a:rPr lang="he-IL" sz="1400" kern="1200" dirty="0" smtClean="0"/>
            <a:t> לכל החיים </a:t>
          </a:r>
          <a:endParaRPr lang="en-US" sz="1400" kern="1200" dirty="0"/>
        </a:p>
      </dsp:txBody>
      <dsp:txXfrm rot="-5400000">
        <a:off x="1328533" y="1040091"/>
        <a:ext cx="1013063" cy="1164439"/>
      </dsp:txXfrm>
    </dsp:sp>
    <dsp:sp modelId="{684DD175-F3E6-4132-A3B8-920677EB5BB7}">
      <dsp:nvSpPr>
        <dsp:cNvPr id="0" name=""/>
        <dsp:cNvSpPr/>
      </dsp:nvSpPr>
      <dsp:spPr>
        <a:xfrm rot="5400000">
          <a:off x="1780931" y="232232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פנסיית שאירים תחושב מגובה הפנסיה לפני ההיוון </a:t>
          </a:r>
          <a:endParaRPr lang="en-US" sz="1400" kern="1200" dirty="0"/>
        </a:p>
      </dsp:txBody>
      <dsp:txXfrm rot="-5400000">
        <a:off x="2120239" y="2475989"/>
        <a:ext cx="1013063" cy="1164439"/>
      </dsp:txXfrm>
    </dsp:sp>
    <dsp:sp modelId="{2AF37B7F-5EA6-4031-ACA7-2477CDDCE9C2}">
      <dsp:nvSpPr>
        <dsp:cNvPr id="0" name=""/>
        <dsp:cNvSpPr/>
      </dsp:nvSpPr>
      <dsp:spPr>
        <a:xfrm>
          <a:off x="2976" y="2550704"/>
          <a:ext cx="18270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5BC9C-0159-42E0-A331-84DE1F0DD29B}">
      <dsp:nvSpPr>
        <dsp:cNvPr id="0" name=""/>
        <dsp:cNvSpPr/>
      </dsp:nvSpPr>
      <dsp:spPr>
        <a:xfrm rot="5400000">
          <a:off x="3370434" y="2322328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גובה פנסיה י לאחר ההיוון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לא יפחת משכר מיני' (5,300)</a:t>
          </a:r>
          <a:endParaRPr lang="en-US" sz="1400" kern="1200" dirty="0"/>
        </a:p>
      </dsp:txBody>
      <dsp:txXfrm rot="-5400000">
        <a:off x="3709742" y="2475989"/>
        <a:ext cx="1013063" cy="11644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C1DBC-3BE8-4251-AF86-45D33B3F6CDB}">
      <dsp:nvSpPr>
        <dsp:cNvPr id="0" name=""/>
        <dsp:cNvSpPr/>
      </dsp:nvSpPr>
      <dsp:spPr>
        <a:xfrm>
          <a:off x="6499962" y="2085173"/>
          <a:ext cx="1886393" cy="2994438"/>
        </a:xfrm>
        <a:prstGeom prst="rect">
          <a:avLst/>
        </a:prstGeom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40005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16200000">
        <a:off x="6799568" y="3187439"/>
        <a:ext cx="2694994" cy="490462"/>
      </dsp:txXfrm>
    </dsp:sp>
    <dsp:sp modelId="{464BCF2A-6303-4F43-B216-5CDE4E1DCF9B}">
      <dsp:nvSpPr>
        <dsp:cNvPr id="0" name=""/>
        <dsp:cNvSpPr/>
      </dsp:nvSpPr>
      <dsp:spPr>
        <a:xfrm>
          <a:off x="4486524" y="1492125"/>
          <a:ext cx="1886393" cy="3587486"/>
        </a:xfrm>
        <a:prstGeom prst="rect">
          <a:avLst/>
        </a:prstGeom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40005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 dirty="0" smtClean="0"/>
        </a:p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 dirty="0" smtClean="0"/>
        </a:p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 dirty="0" smtClean="0"/>
        </a:p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 dirty="0"/>
        </a:p>
      </dsp:txBody>
      <dsp:txXfrm rot="16200000">
        <a:off x="4519258" y="2861262"/>
        <a:ext cx="3228737" cy="490462"/>
      </dsp:txXfrm>
    </dsp:sp>
    <dsp:sp modelId="{090B6DD5-3FB9-4C1A-AEAC-7B57D517A016}">
      <dsp:nvSpPr>
        <dsp:cNvPr id="0" name=""/>
        <dsp:cNvSpPr/>
      </dsp:nvSpPr>
      <dsp:spPr>
        <a:xfrm>
          <a:off x="2431029" y="886632"/>
          <a:ext cx="1886393" cy="4192979"/>
        </a:xfrm>
        <a:prstGeom prst="rect">
          <a:avLst/>
        </a:prstGeom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40005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16200000">
        <a:off x="2191292" y="2528241"/>
        <a:ext cx="3773681" cy="490462"/>
      </dsp:txXfrm>
    </dsp:sp>
    <dsp:sp modelId="{49E1B803-AD68-479E-8CF2-1785C52ED043}">
      <dsp:nvSpPr>
        <dsp:cNvPr id="0" name=""/>
        <dsp:cNvSpPr/>
      </dsp:nvSpPr>
      <dsp:spPr>
        <a:xfrm>
          <a:off x="369401" y="331847"/>
          <a:ext cx="1886393" cy="4763530"/>
        </a:xfrm>
        <a:prstGeom prst="rect">
          <a:avLst/>
        </a:prstGeom>
        <a:gradFill flip="none" rotWithShape="1">
          <a:gsLst>
            <a:gs pos="23000">
              <a:srgbClr val="F37373"/>
            </a:gs>
            <a:gs pos="70000">
              <a:srgbClr val="F37373"/>
            </a:gs>
            <a:gs pos="89000">
              <a:schemeClr val="bg2"/>
            </a:gs>
            <a:gs pos="48000">
              <a:schemeClr val="bg2">
                <a:lumMod val="75000"/>
              </a:schemeClr>
            </a:gs>
            <a:gs pos="12000">
              <a:srgbClr val="FF0000"/>
            </a:gs>
          </a:gsLst>
          <a:lin ang="135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40005" bIns="889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16200000">
        <a:off x="-127083" y="2230205"/>
        <a:ext cx="4287177" cy="490462"/>
      </dsp:txXfrm>
    </dsp:sp>
    <dsp:sp modelId="{1F51105C-0E5E-4F6F-A2BD-16FB2EFF4EBC}">
      <dsp:nvSpPr>
        <dsp:cNvPr id="0" name=""/>
        <dsp:cNvSpPr/>
      </dsp:nvSpPr>
      <dsp:spPr>
        <a:xfrm>
          <a:off x="4486524" y="1492125"/>
          <a:ext cx="1339339" cy="36104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 dirty="0"/>
        </a:p>
      </dsp:txBody>
      <dsp:txXfrm>
        <a:off x="4486524" y="1492125"/>
        <a:ext cx="1339339" cy="3610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F9897-F30F-4A1B-98EF-E348B0F44FA3}">
      <dsp:nvSpPr>
        <dsp:cNvPr id="0" name=""/>
        <dsp:cNvSpPr/>
      </dsp:nvSpPr>
      <dsp:spPr>
        <a:xfrm>
          <a:off x="7040" y="436855"/>
          <a:ext cx="2496715" cy="18637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בתקופת הנכות ניתן להשתכר ממקום עבודה אחר אולם הקרן תבצע "מבחן הכנסה </a:t>
          </a:r>
          <a:endParaRPr lang="he-IL" sz="1200" b="1" kern="1200" dirty="0"/>
        </a:p>
        <a:p>
          <a:pPr marL="114300" lvl="1" indent="-114300" algn="r" defTabSz="5334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200" b="1" kern="1200" dirty="0"/>
        </a:p>
      </dsp:txBody>
      <dsp:txXfrm>
        <a:off x="50710" y="480525"/>
        <a:ext cx="2409375" cy="1820075"/>
      </dsp:txXfrm>
    </dsp:sp>
    <dsp:sp modelId="{E58EE0EA-5C76-4D5A-82C1-69173ECF483A}">
      <dsp:nvSpPr>
        <dsp:cNvPr id="0" name=""/>
        <dsp:cNvSpPr/>
      </dsp:nvSpPr>
      <dsp:spPr>
        <a:xfrm>
          <a:off x="7040" y="2300600"/>
          <a:ext cx="2496715" cy="80141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"מבחן הכנסה" 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7040" y="2300600"/>
        <a:ext cx="1758250" cy="801410"/>
      </dsp:txXfrm>
    </dsp:sp>
    <dsp:sp modelId="{E8FCB8D8-379A-405D-93D1-E3B5E66192DB}">
      <dsp:nvSpPr>
        <dsp:cNvPr id="0" name=""/>
        <dsp:cNvSpPr/>
      </dsp:nvSpPr>
      <dsp:spPr>
        <a:xfrm>
          <a:off x="1835919" y="2427897"/>
          <a:ext cx="873850" cy="8738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0CE7-B349-43A8-9651-842188CDC931}">
      <dsp:nvSpPr>
        <dsp:cNvPr id="0" name=""/>
        <dsp:cNvSpPr/>
      </dsp:nvSpPr>
      <dsp:spPr>
        <a:xfrm>
          <a:off x="2926260" y="436855"/>
          <a:ext cx="2496715" cy="18637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יש למצות תחילה את ימי המחלה שנצברו בעבודה</a:t>
          </a:r>
          <a:endParaRPr lang="he-IL" sz="1200" b="1" kern="1200" dirty="0"/>
        </a:p>
        <a:p>
          <a:pPr marL="114300" lvl="1" indent="-114300" algn="r" defTabSz="533400" rtl="1">
            <a:lnSpc>
              <a:spcPct val="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2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הקרן בודקת : תקופת אכשרה, חודשי צבירה בקרן או גובה הקצבה </a:t>
          </a:r>
          <a:endParaRPr lang="he-IL" sz="12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2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במקרים מסוימים קצבת הנכות פוגעת בזכאות למשיכה בערכי פדיון</a:t>
          </a:r>
          <a:endParaRPr lang="he-IL" sz="1200" b="1" kern="1200" dirty="0"/>
        </a:p>
      </dsp:txBody>
      <dsp:txXfrm>
        <a:off x="2969930" y="480525"/>
        <a:ext cx="2409375" cy="1820075"/>
      </dsp:txXfrm>
    </dsp:sp>
    <dsp:sp modelId="{D22AEADB-33EF-4DC6-BF6E-75F1A16AE13F}">
      <dsp:nvSpPr>
        <dsp:cNvPr id="0" name=""/>
        <dsp:cNvSpPr/>
      </dsp:nvSpPr>
      <dsp:spPr>
        <a:xfrm>
          <a:off x="2926260" y="2300600"/>
          <a:ext cx="2496715" cy="80141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ניצול ימי המחלה מהעבודה במלואם 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2926260" y="2300600"/>
        <a:ext cx="1758250" cy="801410"/>
      </dsp:txXfrm>
    </dsp:sp>
    <dsp:sp modelId="{BB54939A-6115-452E-A0E1-F78A1FC12EF9}">
      <dsp:nvSpPr>
        <dsp:cNvPr id="0" name=""/>
        <dsp:cNvSpPr/>
      </dsp:nvSpPr>
      <dsp:spPr>
        <a:xfrm>
          <a:off x="4755139" y="2427897"/>
          <a:ext cx="873850" cy="8738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BE1BB-956B-42EE-BC12-6FBE90A5B7A2}">
      <dsp:nvSpPr>
        <dsp:cNvPr id="0" name=""/>
        <dsp:cNvSpPr/>
      </dsp:nvSpPr>
      <dsp:spPr>
        <a:xfrm>
          <a:off x="5845031" y="419690"/>
          <a:ext cx="2496715" cy="18637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שיעור הנכות נקבע על ידי </a:t>
          </a:r>
          <a:r>
            <a:rPr lang="he-IL" sz="1200" b="1" u="sng" kern="1200" dirty="0" smtClean="0"/>
            <a:t>רופא  הקרן  </a:t>
          </a:r>
          <a:r>
            <a:rPr lang="he-IL" sz="1200" b="1" u="none" kern="1200" dirty="0" smtClean="0"/>
            <a:t> </a:t>
          </a:r>
          <a:r>
            <a:rPr lang="he-IL" sz="1200" b="1" kern="1200" dirty="0" smtClean="0"/>
            <a:t>בלבד</a:t>
          </a:r>
          <a:endParaRPr lang="he-IL" sz="12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ניתן להגיש ערר לוועדה רפואית </a:t>
          </a:r>
          <a:r>
            <a:rPr lang="he-IL" sz="1200" b="1" kern="1200" dirty="0" err="1" smtClean="0"/>
            <a:t>לעררים</a:t>
          </a:r>
          <a:r>
            <a:rPr lang="he-IL" sz="1200" b="1" kern="1200" dirty="0" smtClean="0"/>
            <a:t> הרשאית להגדיל או להפחית לטוב ולרע</a:t>
          </a:r>
          <a:endParaRPr lang="he-IL" sz="1200" b="1" kern="1200" dirty="0"/>
        </a:p>
        <a:p>
          <a:pPr marL="114300" lvl="1" indent="-114300" algn="r" defTabSz="533400" rtl="1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 במרבית המקרים הזכאות לנכות היא כתוצאה ממחלה.</a:t>
          </a:r>
          <a:endParaRPr lang="he-IL" sz="1200" b="1" kern="1200" dirty="0"/>
        </a:p>
      </dsp:txBody>
      <dsp:txXfrm>
        <a:off x="5888701" y="463360"/>
        <a:ext cx="2409375" cy="1820075"/>
      </dsp:txXfrm>
    </dsp:sp>
    <dsp:sp modelId="{3E47F58C-95CB-4561-B1B6-52E0AEE4629A}">
      <dsp:nvSpPr>
        <dsp:cNvPr id="0" name=""/>
        <dsp:cNvSpPr/>
      </dsp:nvSpPr>
      <dsp:spPr>
        <a:xfrm>
          <a:off x="5845480" y="2300600"/>
          <a:ext cx="2496715" cy="80141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קביעת נכות על ידי רופא הקרן בלבד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5845480" y="2300600"/>
        <a:ext cx="1758250" cy="801410"/>
      </dsp:txXfrm>
    </dsp:sp>
    <dsp:sp modelId="{B4230D3C-AC6F-467A-AC20-E5BD95720071}">
      <dsp:nvSpPr>
        <dsp:cNvPr id="0" name=""/>
        <dsp:cNvSpPr/>
      </dsp:nvSpPr>
      <dsp:spPr>
        <a:xfrm>
          <a:off x="7674358" y="2427897"/>
          <a:ext cx="873850" cy="8738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F83AD-ECC9-4FA4-843B-CD1DCD303F3D}">
      <dsp:nvSpPr>
        <dsp:cNvPr id="0" name=""/>
        <dsp:cNvSpPr/>
      </dsp:nvSpPr>
      <dsp:spPr>
        <a:xfrm>
          <a:off x="8764700" y="436855"/>
          <a:ext cx="2496715" cy="18637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r" defTabSz="5334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200" b="1" kern="1200" dirty="0" smtClean="0"/>
            <a:t>הזכאות לפנסיית נכות היא  </a:t>
          </a:r>
          <a:r>
            <a:rPr lang="he-IL" sz="1200" b="1" u="sng" kern="1200" dirty="0" smtClean="0"/>
            <a:t>לעמית פעיל </a:t>
          </a:r>
          <a:r>
            <a:rPr lang="he-IL" sz="1200" b="1" u="none" kern="1200" dirty="0" smtClean="0"/>
            <a:t>שלפחות </a:t>
          </a:r>
          <a:r>
            <a:rPr lang="he-IL" sz="1200" b="1" kern="1200" dirty="0" smtClean="0"/>
            <a:t> 30% מהיכולת שלו לעבוד נפגעה עקב מצב בריאותו, במשך למעלה מ- 90  ימים רצופים </a:t>
          </a:r>
          <a:endParaRPr lang="he-IL" sz="1200" b="1" kern="1200" dirty="0"/>
        </a:p>
      </dsp:txBody>
      <dsp:txXfrm>
        <a:off x="8808370" y="480525"/>
        <a:ext cx="2409375" cy="1820075"/>
      </dsp:txXfrm>
    </dsp:sp>
    <dsp:sp modelId="{8CE3D1D1-6D50-4A47-A4EE-E1B30D31618C}">
      <dsp:nvSpPr>
        <dsp:cNvPr id="0" name=""/>
        <dsp:cNvSpPr/>
      </dsp:nvSpPr>
      <dsp:spPr>
        <a:xfrm>
          <a:off x="8764700" y="2300600"/>
          <a:ext cx="2496715" cy="80141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החל מ- 30% נכות 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8764700" y="2300600"/>
        <a:ext cx="1758250" cy="801410"/>
      </dsp:txXfrm>
    </dsp:sp>
    <dsp:sp modelId="{DBB309C6-67E6-422F-9663-E8012D4A64DB}">
      <dsp:nvSpPr>
        <dsp:cNvPr id="0" name=""/>
        <dsp:cNvSpPr/>
      </dsp:nvSpPr>
      <dsp:spPr>
        <a:xfrm>
          <a:off x="10593578" y="2427897"/>
          <a:ext cx="873850" cy="87385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6EEE0-8EAB-41AB-81D0-44F4DE5D1A2B}">
      <dsp:nvSpPr>
        <dsp:cNvPr id="0" name=""/>
        <dsp:cNvSpPr/>
      </dsp:nvSpPr>
      <dsp:spPr>
        <a:xfrm>
          <a:off x="0" y="457"/>
          <a:ext cx="6235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9E741-5E03-44B0-A3A2-9443A7DE9F94}">
      <dsp:nvSpPr>
        <dsp:cNvPr id="0" name=""/>
        <dsp:cNvSpPr/>
      </dsp:nvSpPr>
      <dsp:spPr>
        <a:xfrm>
          <a:off x="0" y="0"/>
          <a:ext cx="6235720" cy="93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marR="0" lvl="0" indent="0" algn="just" defTabSz="914400" rtl="1" eaLnBrk="1" fontAlgn="auto" latinLnBrk="0" hangingPunct="1">
            <a:lnSpc>
              <a:spcPts val="3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he-IL" sz="3200" b="1" i="0" u="none" strike="noStrike" kern="1200" cap="none" spc="200" normalizeH="0" baseline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alim" panose="00000500000000000000" pitchFamily="2" charset="-79"/>
              <a:ea typeface="+mn-ea"/>
              <a:cs typeface="+mn-cs"/>
            </a:rPr>
            <a:t>גיל זכאות : </a:t>
          </a:r>
        </a:p>
        <a:p>
          <a:pPr marL="0" marR="0" lvl="0" indent="0" algn="just" defTabSz="914400" rtl="1" eaLnBrk="1" fontAlgn="auto" latinLnBrk="0" hangingPunct="1">
            <a:lnSpc>
              <a:spcPts val="3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he-IL" sz="2000" b="1" i="0" u="none" strike="noStrike" kern="1200" cap="none" spc="200" normalizeH="0" baseline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alim" panose="00000500000000000000" pitchFamily="2" charset="-79"/>
              <a:ea typeface="+mn-ea"/>
              <a:cs typeface="+mn-cs"/>
            </a:rPr>
            <a:t>גיל הפרישה על פי חוק או הגיל שבו החל יחיד לקבל קצבה, לפי המאוחר</a:t>
          </a:r>
        </a:p>
      </dsp:txBody>
      <dsp:txXfrm>
        <a:off x="0" y="0"/>
        <a:ext cx="6235720" cy="9351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E1B4-5E56-488E-BABF-F2857ABD9389}">
      <dsp:nvSpPr>
        <dsp:cNvPr id="0" name=""/>
        <dsp:cNvSpPr/>
      </dsp:nvSpPr>
      <dsp:spPr>
        <a:xfrm>
          <a:off x="1005548" y="1114"/>
          <a:ext cx="1590868" cy="1590868"/>
        </a:xfrm>
        <a:prstGeom prst="ellipse">
          <a:avLst/>
        </a:prstGeom>
        <a:gradFill flip="none" rotWithShape="1">
          <a:gsLst>
            <a:gs pos="20000">
              <a:srgbClr val="DEE6F8"/>
            </a:gs>
            <a:gs pos="17750">
              <a:srgbClr val="E7EDFA"/>
            </a:gs>
            <a:gs pos="71000">
              <a:schemeClr val="bg1">
                <a:lumMod val="75000"/>
              </a:schemeClr>
            </a:gs>
            <a:gs pos="4400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51" tIns="22860" rIns="87551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/>
            <a:t>פטור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/>
            <a:t>על היוון קצבה בלבד</a:t>
          </a:r>
          <a:endParaRPr lang="he-IL" sz="1800" b="1" kern="1200" dirty="0"/>
        </a:p>
      </dsp:txBody>
      <dsp:txXfrm>
        <a:off x="1238525" y="234091"/>
        <a:ext cx="1124914" cy="1124914"/>
      </dsp:txXfrm>
    </dsp:sp>
    <dsp:sp modelId="{B6E3F909-21B3-4619-9206-4B94AFF6A339}">
      <dsp:nvSpPr>
        <dsp:cNvPr id="0" name=""/>
        <dsp:cNvSpPr/>
      </dsp:nvSpPr>
      <dsp:spPr>
        <a:xfrm>
          <a:off x="2278243" y="1114"/>
          <a:ext cx="1590868" cy="1590868"/>
        </a:xfrm>
        <a:prstGeom prst="ellipse">
          <a:avLst/>
        </a:prstGeom>
        <a:gradFill flip="none" rotWithShape="1">
          <a:gsLst>
            <a:gs pos="20000">
              <a:srgbClr val="DEE6F8"/>
            </a:gs>
            <a:gs pos="17750">
              <a:srgbClr val="E7EDFA"/>
            </a:gs>
            <a:gs pos="71000">
              <a:schemeClr val="bg1">
                <a:lumMod val="75000"/>
              </a:schemeClr>
            </a:gs>
            <a:gs pos="4400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51" tIns="22860" rIns="87551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/>
            <a:t>שילוב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/>
            <a:t>בין השניים </a:t>
          </a:r>
          <a:endParaRPr lang="he-IL" sz="1800" b="1" kern="1200" dirty="0"/>
        </a:p>
      </dsp:txBody>
      <dsp:txXfrm>
        <a:off x="2511220" y="234091"/>
        <a:ext cx="1124914" cy="1124914"/>
      </dsp:txXfrm>
    </dsp:sp>
    <dsp:sp modelId="{1CB39752-9ED1-46C0-BA8E-5B7DB9BD8903}">
      <dsp:nvSpPr>
        <dsp:cNvPr id="0" name=""/>
        <dsp:cNvSpPr/>
      </dsp:nvSpPr>
      <dsp:spPr>
        <a:xfrm>
          <a:off x="3550938" y="1114"/>
          <a:ext cx="1590868" cy="1590868"/>
        </a:xfrm>
        <a:prstGeom prst="ellipse">
          <a:avLst/>
        </a:prstGeom>
        <a:gradFill flip="none" rotWithShape="1">
          <a:gsLst>
            <a:gs pos="20000">
              <a:srgbClr val="DEE6F8"/>
            </a:gs>
            <a:gs pos="17750">
              <a:srgbClr val="E7EDFA"/>
            </a:gs>
            <a:gs pos="71000">
              <a:schemeClr val="bg1">
                <a:lumMod val="75000"/>
              </a:schemeClr>
            </a:gs>
            <a:gs pos="4400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551" tIns="22860" rIns="87551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/>
            <a:t>פטור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e-IL" sz="1800" b="1" kern="1200" dirty="0" smtClean="0"/>
            <a:t>על הפנסיה בלבד </a:t>
          </a:r>
          <a:endParaRPr lang="he-IL" sz="1800" b="1" kern="1200" dirty="0"/>
        </a:p>
      </dsp:txBody>
      <dsp:txXfrm>
        <a:off x="3783915" y="234091"/>
        <a:ext cx="1124914" cy="1124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4DD74-E6CB-437F-B782-E47073E497C9}">
      <dsp:nvSpPr>
        <dsp:cNvPr id="0" name=""/>
        <dsp:cNvSpPr/>
      </dsp:nvSpPr>
      <dsp:spPr>
        <a:xfrm rot="16200000">
          <a:off x="1315" y="953"/>
          <a:ext cx="1451598" cy="145406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פנסיונר </a:t>
          </a:r>
          <a:endParaRPr lang="he-IL" sz="1700" b="1" kern="1200" dirty="0">
            <a:solidFill>
              <a:schemeClr val="tx1"/>
            </a:solidFill>
          </a:endParaRPr>
        </a:p>
      </dsp:txBody>
      <dsp:txXfrm rot="5400000">
        <a:off x="82" y="365085"/>
        <a:ext cx="1200036" cy="725799"/>
      </dsp:txXfrm>
    </dsp:sp>
    <dsp:sp modelId="{DE7D9558-4692-4B83-9FD6-599CD9857156}">
      <dsp:nvSpPr>
        <dsp:cNvPr id="0" name=""/>
        <dsp:cNvSpPr/>
      </dsp:nvSpPr>
      <dsp:spPr>
        <a:xfrm rot="5400000">
          <a:off x="3646355" y="953"/>
          <a:ext cx="1451598" cy="145406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>
              <a:solidFill>
                <a:schemeClr val="tx1"/>
              </a:solidFill>
            </a:rPr>
            <a:t>עמית פעיל</a:t>
          </a:r>
          <a:endParaRPr lang="he-IL" sz="1700" b="1" kern="1200" dirty="0">
            <a:solidFill>
              <a:schemeClr val="tx1"/>
            </a:solidFill>
          </a:endParaRPr>
        </a:p>
      </dsp:txBody>
      <dsp:txXfrm rot="-5400000">
        <a:off x="3899152" y="365087"/>
        <a:ext cx="1200036" cy="725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634D-6DDB-40BF-BAF5-4D56E714599F}">
      <dsp:nvSpPr>
        <dsp:cNvPr id="0" name=""/>
        <dsp:cNvSpPr/>
      </dsp:nvSpPr>
      <dsp:spPr>
        <a:xfrm>
          <a:off x="389523" y="170"/>
          <a:ext cx="929999" cy="929999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1.2</a:t>
          </a:r>
          <a:endParaRPr lang="he-IL" sz="1500" b="1" kern="1200" dirty="0">
            <a:solidFill>
              <a:schemeClr val="bg1"/>
            </a:solidFill>
          </a:endParaRPr>
        </a:p>
      </dsp:txBody>
      <dsp:txXfrm>
        <a:off x="525718" y="136365"/>
        <a:ext cx="657609" cy="657609"/>
      </dsp:txXfrm>
    </dsp:sp>
    <dsp:sp modelId="{768F3E9B-D87B-4736-AA4F-E15D0225AF06}">
      <dsp:nvSpPr>
        <dsp:cNvPr id="0" name=""/>
        <dsp:cNvSpPr/>
      </dsp:nvSpPr>
      <dsp:spPr>
        <a:xfrm>
          <a:off x="1378956" y="290325"/>
          <a:ext cx="313261" cy="444389"/>
        </a:xfrm>
        <a:prstGeom prst="mathMultiply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1424083" y="375831"/>
        <a:ext cx="223007" cy="273377"/>
      </dsp:txXfrm>
    </dsp:sp>
    <dsp:sp modelId="{3D5742D3-D3B3-4823-A40C-7E062CB0A40E}">
      <dsp:nvSpPr>
        <dsp:cNvPr id="0" name=""/>
        <dsp:cNvSpPr/>
      </dsp:nvSpPr>
      <dsp:spPr>
        <a:xfrm>
          <a:off x="1853614" y="0"/>
          <a:ext cx="929999" cy="929999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10,273</a:t>
          </a:r>
          <a:endParaRPr lang="he-IL" sz="1500" b="1" kern="1200" dirty="0">
            <a:solidFill>
              <a:schemeClr val="bg1"/>
            </a:solidFill>
          </a:endParaRPr>
        </a:p>
      </dsp:txBody>
      <dsp:txXfrm>
        <a:off x="1989809" y="136195"/>
        <a:ext cx="657609" cy="657609"/>
      </dsp:txXfrm>
    </dsp:sp>
    <dsp:sp modelId="{9DA79848-5E03-4D76-ADDD-16988847A17E}">
      <dsp:nvSpPr>
        <dsp:cNvPr id="0" name=""/>
        <dsp:cNvSpPr/>
      </dsp:nvSpPr>
      <dsp:spPr>
        <a:xfrm>
          <a:off x="3016744" y="224065"/>
          <a:ext cx="313261" cy="444389"/>
        </a:xfrm>
        <a:prstGeom prst="mathEqual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3058267" y="315609"/>
        <a:ext cx="230215" cy="261301"/>
      </dsp:txXfrm>
    </dsp:sp>
    <dsp:sp modelId="{912E8D58-2D84-4A08-B579-D2934FFA9E12}">
      <dsp:nvSpPr>
        <dsp:cNvPr id="0" name=""/>
        <dsp:cNvSpPr/>
      </dsp:nvSpPr>
      <dsp:spPr>
        <a:xfrm>
          <a:off x="3554117" y="656"/>
          <a:ext cx="929999" cy="929999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12,328</a:t>
          </a:r>
          <a:endParaRPr lang="he-IL" sz="1500" b="1" kern="1200" dirty="0">
            <a:solidFill>
              <a:schemeClr val="bg1"/>
            </a:solidFill>
          </a:endParaRPr>
        </a:p>
      </dsp:txBody>
      <dsp:txXfrm>
        <a:off x="3690312" y="136851"/>
        <a:ext cx="657609" cy="657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634D-6DDB-40BF-BAF5-4D56E714599F}">
      <dsp:nvSpPr>
        <dsp:cNvPr id="0" name=""/>
        <dsp:cNvSpPr/>
      </dsp:nvSpPr>
      <dsp:spPr>
        <a:xfrm>
          <a:off x="260157" y="446"/>
          <a:ext cx="970932" cy="970932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12,328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402347" y="142636"/>
        <a:ext cx="686552" cy="686552"/>
      </dsp:txXfrm>
    </dsp:sp>
    <dsp:sp modelId="{768F3E9B-D87B-4736-AA4F-E15D0225AF06}">
      <dsp:nvSpPr>
        <dsp:cNvPr id="0" name=""/>
        <dsp:cNvSpPr/>
      </dsp:nvSpPr>
      <dsp:spPr>
        <a:xfrm>
          <a:off x="1309930" y="301193"/>
          <a:ext cx="375164" cy="369437"/>
        </a:xfrm>
        <a:prstGeom prst="mathMultiply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1369551" y="358966"/>
        <a:ext cx="255922" cy="253891"/>
      </dsp:txXfrm>
    </dsp:sp>
    <dsp:sp modelId="{3D5742D3-D3B3-4823-A40C-7E062CB0A40E}">
      <dsp:nvSpPr>
        <dsp:cNvPr id="0" name=""/>
        <dsp:cNvSpPr/>
      </dsp:nvSpPr>
      <dsp:spPr>
        <a:xfrm>
          <a:off x="1763934" y="446"/>
          <a:ext cx="970932" cy="970932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70%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1906124" y="142636"/>
        <a:ext cx="686552" cy="686552"/>
      </dsp:txXfrm>
    </dsp:sp>
    <dsp:sp modelId="{9DA79848-5E03-4D76-ADDD-16988847A17E}">
      <dsp:nvSpPr>
        <dsp:cNvPr id="0" name=""/>
        <dsp:cNvSpPr/>
      </dsp:nvSpPr>
      <dsp:spPr>
        <a:xfrm>
          <a:off x="2813707" y="301193"/>
          <a:ext cx="375164" cy="369437"/>
        </a:xfrm>
        <a:prstGeom prst="mathEqual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2863435" y="377297"/>
        <a:ext cx="275708" cy="217229"/>
      </dsp:txXfrm>
    </dsp:sp>
    <dsp:sp modelId="{912E8D58-2D84-4A08-B579-D2934FFA9E12}">
      <dsp:nvSpPr>
        <dsp:cNvPr id="0" name=""/>
        <dsp:cNvSpPr/>
      </dsp:nvSpPr>
      <dsp:spPr>
        <a:xfrm>
          <a:off x="3267711" y="446"/>
          <a:ext cx="970932" cy="970932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8,630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3409901" y="142636"/>
        <a:ext cx="686552" cy="686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634D-6DDB-40BF-BAF5-4D56E714599F}">
      <dsp:nvSpPr>
        <dsp:cNvPr id="0" name=""/>
        <dsp:cNvSpPr/>
      </dsp:nvSpPr>
      <dsp:spPr>
        <a:xfrm>
          <a:off x="389523" y="170"/>
          <a:ext cx="929999" cy="929999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1.2</a:t>
          </a:r>
          <a:endParaRPr lang="he-IL" sz="1500" b="1" kern="1200" dirty="0">
            <a:solidFill>
              <a:schemeClr val="bg1"/>
            </a:solidFill>
          </a:endParaRPr>
        </a:p>
      </dsp:txBody>
      <dsp:txXfrm>
        <a:off x="525718" y="136365"/>
        <a:ext cx="657609" cy="657609"/>
      </dsp:txXfrm>
    </dsp:sp>
    <dsp:sp modelId="{768F3E9B-D87B-4736-AA4F-E15D0225AF06}">
      <dsp:nvSpPr>
        <dsp:cNvPr id="0" name=""/>
        <dsp:cNvSpPr/>
      </dsp:nvSpPr>
      <dsp:spPr>
        <a:xfrm>
          <a:off x="1378956" y="290325"/>
          <a:ext cx="313261" cy="444389"/>
        </a:xfrm>
        <a:prstGeom prst="mathMultiply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1424083" y="375831"/>
        <a:ext cx="223007" cy="273377"/>
      </dsp:txXfrm>
    </dsp:sp>
    <dsp:sp modelId="{3D5742D3-D3B3-4823-A40C-7E062CB0A40E}">
      <dsp:nvSpPr>
        <dsp:cNvPr id="0" name=""/>
        <dsp:cNvSpPr/>
      </dsp:nvSpPr>
      <dsp:spPr>
        <a:xfrm>
          <a:off x="1853614" y="0"/>
          <a:ext cx="929999" cy="929999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10,273</a:t>
          </a:r>
          <a:endParaRPr lang="he-IL" sz="1500" b="1" kern="1200" dirty="0">
            <a:solidFill>
              <a:schemeClr val="bg1"/>
            </a:solidFill>
          </a:endParaRPr>
        </a:p>
      </dsp:txBody>
      <dsp:txXfrm>
        <a:off x="1989809" y="136195"/>
        <a:ext cx="657609" cy="657609"/>
      </dsp:txXfrm>
    </dsp:sp>
    <dsp:sp modelId="{9DA79848-5E03-4D76-ADDD-16988847A17E}">
      <dsp:nvSpPr>
        <dsp:cNvPr id="0" name=""/>
        <dsp:cNvSpPr/>
      </dsp:nvSpPr>
      <dsp:spPr>
        <a:xfrm>
          <a:off x="3016744" y="224065"/>
          <a:ext cx="313261" cy="444389"/>
        </a:xfrm>
        <a:prstGeom prst="mathEqual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3058267" y="315609"/>
        <a:ext cx="230215" cy="261301"/>
      </dsp:txXfrm>
    </dsp:sp>
    <dsp:sp modelId="{912E8D58-2D84-4A08-B579-D2934FFA9E12}">
      <dsp:nvSpPr>
        <dsp:cNvPr id="0" name=""/>
        <dsp:cNvSpPr/>
      </dsp:nvSpPr>
      <dsp:spPr>
        <a:xfrm>
          <a:off x="3554117" y="656"/>
          <a:ext cx="929999" cy="929999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bg1"/>
              </a:solidFill>
            </a:rPr>
            <a:t>12,328</a:t>
          </a:r>
          <a:endParaRPr lang="he-IL" sz="1500" b="1" kern="1200" dirty="0">
            <a:solidFill>
              <a:schemeClr val="bg1"/>
            </a:solidFill>
          </a:endParaRPr>
        </a:p>
      </dsp:txBody>
      <dsp:txXfrm>
        <a:off x="3690312" y="136851"/>
        <a:ext cx="657609" cy="6576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634D-6DDB-40BF-BAF5-4D56E714599F}">
      <dsp:nvSpPr>
        <dsp:cNvPr id="0" name=""/>
        <dsp:cNvSpPr/>
      </dsp:nvSpPr>
      <dsp:spPr>
        <a:xfrm>
          <a:off x="260157" y="446"/>
          <a:ext cx="970932" cy="970932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12,328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402347" y="142636"/>
        <a:ext cx="686552" cy="686552"/>
      </dsp:txXfrm>
    </dsp:sp>
    <dsp:sp modelId="{768F3E9B-D87B-4736-AA4F-E15D0225AF06}">
      <dsp:nvSpPr>
        <dsp:cNvPr id="0" name=""/>
        <dsp:cNvSpPr/>
      </dsp:nvSpPr>
      <dsp:spPr>
        <a:xfrm>
          <a:off x="1309930" y="301193"/>
          <a:ext cx="375164" cy="369437"/>
        </a:xfrm>
        <a:prstGeom prst="mathMultiply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1369551" y="358966"/>
        <a:ext cx="255922" cy="253891"/>
      </dsp:txXfrm>
    </dsp:sp>
    <dsp:sp modelId="{3D5742D3-D3B3-4823-A40C-7E062CB0A40E}">
      <dsp:nvSpPr>
        <dsp:cNvPr id="0" name=""/>
        <dsp:cNvSpPr/>
      </dsp:nvSpPr>
      <dsp:spPr>
        <a:xfrm>
          <a:off x="1763934" y="446"/>
          <a:ext cx="970932" cy="970932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70%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1906124" y="142636"/>
        <a:ext cx="686552" cy="686552"/>
      </dsp:txXfrm>
    </dsp:sp>
    <dsp:sp modelId="{9DA79848-5E03-4D76-ADDD-16988847A17E}">
      <dsp:nvSpPr>
        <dsp:cNvPr id="0" name=""/>
        <dsp:cNvSpPr/>
      </dsp:nvSpPr>
      <dsp:spPr>
        <a:xfrm>
          <a:off x="2813707" y="301193"/>
          <a:ext cx="375164" cy="369437"/>
        </a:xfrm>
        <a:prstGeom prst="mathEqual">
          <a:avLst/>
        </a:prstGeom>
        <a:solidFill>
          <a:schemeClr val="bg1"/>
        </a:solidFill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>
        <a:off x="2863435" y="377297"/>
        <a:ext cx="275708" cy="217229"/>
      </dsp:txXfrm>
    </dsp:sp>
    <dsp:sp modelId="{912E8D58-2D84-4A08-B579-D2934FFA9E12}">
      <dsp:nvSpPr>
        <dsp:cNvPr id="0" name=""/>
        <dsp:cNvSpPr/>
      </dsp:nvSpPr>
      <dsp:spPr>
        <a:xfrm>
          <a:off x="3267711" y="446"/>
          <a:ext cx="970932" cy="970932"/>
        </a:xfrm>
        <a:prstGeom prst="ellipse">
          <a:avLst/>
        </a:prstGeom>
        <a:gradFill rotWithShape="0">
          <a:gsLst>
            <a:gs pos="93000">
              <a:srgbClr val="FFFFFF"/>
            </a:gs>
            <a:gs pos="84000">
              <a:schemeClr val="bg1"/>
            </a:gs>
            <a:gs pos="47000">
              <a:schemeClr val="accent1">
                <a:lumMod val="50000"/>
              </a:schemeClr>
            </a:gs>
            <a:gs pos="14000">
              <a:schemeClr val="bg1"/>
            </a:gs>
          </a:gsLst>
          <a:lin ang="18900000" scaled="1"/>
        </a:gra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bg1"/>
              </a:solidFill>
            </a:rPr>
            <a:t>8,630</a:t>
          </a:r>
          <a:endParaRPr lang="he-IL" sz="1600" b="1" kern="1200" dirty="0">
            <a:solidFill>
              <a:schemeClr val="bg1"/>
            </a:solidFill>
          </a:endParaRPr>
        </a:p>
      </dsp:txBody>
      <dsp:txXfrm>
        <a:off x="3409901" y="142636"/>
        <a:ext cx="686552" cy="6865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81B8A-8444-47F2-869C-3A82C155567C}">
      <dsp:nvSpPr>
        <dsp:cNvPr id="0" name=""/>
        <dsp:cNvSpPr/>
      </dsp:nvSpPr>
      <dsp:spPr>
        <a:xfrm>
          <a:off x="0" y="0"/>
          <a:ext cx="6704244" cy="1097341"/>
        </a:xfrm>
        <a:prstGeom prst="rect">
          <a:avLst/>
        </a:prstGeom>
        <a:gradFill rotWithShape="0">
          <a:gsLst>
            <a:gs pos="43000">
              <a:schemeClr val="bg1"/>
            </a:gs>
            <a:gs pos="2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3000">
              <a:schemeClr val="accent3">
                <a:lumMod val="45000"/>
                <a:lumOff val="55000"/>
              </a:schemeClr>
            </a:gs>
            <a:gs pos="82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3175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tx1"/>
              </a:solidFill>
            </a:rPr>
            <a:t>כמה פנסיה חודשית אקבל אם אפקיד בקופה אחרת לעומת תוספת הפנסיה שאקבל ממקפת אם אמשיך להפקיד ? </a:t>
          </a:r>
        </a:p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chemeClr val="tx1"/>
              </a:solidFill>
            </a:rPr>
            <a:t>  </a:t>
          </a:r>
          <a:endParaRPr lang="he-IL" sz="1600" b="1" kern="1200" dirty="0">
            <a:solidFill>
              <a:schemeClr val="tx1"/>
            </a:solidFill>
          </a:endParaRPr>
        </a:p>
      </dsp:txBody>
      <dsp:txXfrm>
        <a:off x="0" y="0"/>
        <a:ext cx="6704244" cy="1097341"/>
      </dsp:txXfrm>
    </dsp:sp>
    <dsp:sp modelId="{B0D00A45-1D82-4655-A281-89BC26A0197A}">
      <dsp:nvSpPr>
        <dsp:cNvPr id="0" name=""/>
        <dsp:cNvSpPr/>
      </dsp:nvSpPr>
      <dsp:spPr>
        <a:xfrm>
          <a:off x="0" y="1097341"/>
          <a:ext cx="3352121" cy="2304417"/>
        </a:xfrm>
        <a:prstGeom prst="rect">
          <a:avLst/>
        </a:prstGeom>
        <a:gradFill rotWithShape="0">
          <a:gsLst>
            <a:gs pos="43000">
              <a:schemeClr val="bg1"/>
            </a:gs>
            <a:gs pos="100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94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31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</a:rPr>
            <a:t>המשך הפקדות בקופה אחרת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1</a:t>
          </a:r>
          <a:r>
            <a:rPr lang="he-IL" sz="1600" b="1" kern="1200" dirty="0" smtClean="0">
              <a:solidFill>
                <a:schemeClr val="tx1"/>
              </a:solidFill>
            </a:rPr>
            <a:t>. </a:t>
          </a:r>
          <a:r>
            <a:rPr lang="he-IL" sz="1600" b="0" kern="1200" dirty="0" smtClean="0">
              <a:solidFill>
                <a:schemeClr val="tx1"/>
              </a:solidFill>
            </a:rPr>
            <a:t>צבירת חיסכון לקצבה 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2. ניתן למשוך כקצבה או כהיוון קצבה 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3. הקצבה תקבע לפי מקדם קצבה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0" kern="1200" dirty="0" smtClean="0">
            <a:solidFill>
              <a:schemeClr val="tx1"/>
            </a:solidFill>
          </a:endParaRP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  </a:t>
          </a:r>
          <a:endParaRPr lang="he-IL" sz="1600" kern="1200" dirty="0"/>
        </a:p>
      </dsp:txBody>
      <dsp:txXfrm>
        <a:off x="0" y="1097341"/>
        <a:ext cx="3352121" cy="2304417"/>
      </dsp:txXfrm>
    </dsp:sp>
    <dsp:sp modelId="{66A91EF9-52B5-4359-9E0E-516E90E70392}">
      <dsp:nvSpPr>
        <dsp:cNvPr id="0" name=""/>
        <dsp:cNvSpPr/>
      </dsp:nvSpPr>
      <dsp:spPr>
        <a:xfrm>
          <a:off x="3352122" y="1097341"/>
          <a:ext cx="3352121" cy="2304417"/>
        </a:xfrm>
        <a:prstGeom prst="rect">
          <a:avLst/>
        </a:prstGeom>
        <a:gradFill rotWithShape="0">
          <a:gsLst>
            <a:gs pos="43000">
              <a:schemeClr val="bg1"/>
            </a:gs>
            <a:gs pos="100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94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31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</a:rPr>
            <a:t>המשך הפקדות במקפת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</a:rPr>
            <a:t> </a:t>
          </a:r>
          <a:r>
            <a:rPr lang="he-IL" sz="1600" b="0" kern="1200" dirty="0" smtClean="0">
              <a:solidFill>
                <a:schemeClr val="tx1"/>
              </a:solidFill>
            </a:rPr>
            <a:t>1. שיפור בממוצע יחסי השכר   </a:t>
          </a:r>
        </a:p>
        <a:p>
          <a:pPr lvl="0" algn="r" defTabSz="889000" rtl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   (בדרך כלל) </a:t>
          </a:r>
        </a:p>
        <a:p>
          <a:pPr lvl="0" algn="r" defTabSz="889000" rtl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2. השכר הקובע צמוד לשמ"ב </a:t>
          </a:r>
        </a:p>
        <a:p>
          <a:pPr lvl="0" algn="r" defTabSz="889000" rtl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3. ביטוח הנכות ממשיך </a:t>
          </a:r>
        </a:p>
        <a:p>
          <a:pPr lvl="0" algn="r" defTabSz="889000" rtl="1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he-IL" sz="1600" b="0" kern="1200" dirty="0" smtClean="0">
              <a:solidFill>
                <a:schemeClr val="tx1"/>
              </a:solidFill>
            </a:rPr>
            <a:t>4. יש מענק שנם עודפות </a:t>
          </a:r>
          <a:endParaRPr lang="he-IL" sz="1600" b="0" kern="1200" dirty="0"/>
        </a:p>
      </dsp:txBody>
      <dsp:txXfrm>
        <a:off x="3352122" y="1097341"/>
        <a:ext cx="3352121" cy="2304417"/>
      </dsp:txXfrm>
    </dsp:sp>
    <dsp:sp modelId="{0E83B01A-1190-4F4C-9414-A8807582D7BA}">
      <dsp:nvSpPr>
        <dsp:cNvPr id="0" name=""/>
        <dsp:cNvSpPr/>
      </dsp:nvSpPr>
      <dsp:spPr>
        <a:xfrm>
          <a:off x="0" y="3401759"/>
          <a:ext cx="6704244" cy="256046"/>
        </a:xfrm>
        <a:prstGeom prst="rect">
          <a:avLst/>
        </a:prstGeom>
        <a:gradFill rotWithShape="0">
          <a:gsLst>
            <a:gs pos="43000">
              <a:schemeClr val="bg1"/>
            </a:gs>
            <a:gs pos="10000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82000">
              <a:schemeClr val="accent3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8837C-7766-47BF-8F06-9208B703F152}">
      <dsp:nvSpPr>
        <dsp:cNvPr id="0" name=""/>
        <dsp:cNvSpPr/>
      </dsp:nvSpPr>
      <dsp:spPr>
        <a:xfrm>
          <a:off x="52595" y="1165"/>
          <a:ext cx="1293842" cy="12938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242074" y="190644"/>
        <a:ext cx="914884" cy="91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3"/>
            <a:ext cx="2945660" cy="498056"/>
          </a:xfrm>
          <a:prstGeom prst="rect">
            <a:avLst/>
          </a:prstGeom>
        </p:spPr>
        <p:txBody>
          <a:bodyPr vert="horz" lIns="91416" tIns="45707" rIns="91416" bIns="4570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5" y="3"/>
            <a:ext cx="2945660" cy="498056"/>
          </a:xfrm>
          <a:prstGeom prst="rect">
            <a:avLst/>
          </a:prstGeom>
        </p:spPr>
        <p:txBody>
          <a:bodyPr vert="horz" lIns="91416" tIns="45707" rIns="91416" bIns="45707" rtlCol="1"/>
          <a:lstStyle>
            <a:lvl1pPr algn="l">
              <a:defRPr sz="1200"/>
            </a:lvl1pPr>
          </a:lstStyle>
          <a:p>
            <a:fld id="{71CFBFFF-5EB0-49CF-9ABB-1D590EC4B47C}" type="datetimeFigureOut">
              <a:rPr lang="he-IL" smtClean="0"/>
              <a:t>ט"ו/אייר/תשפ"א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16" tIns="45707" rIns="91416" bIns="45707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7" y="9428586"/>
            <a:ext cx="2945660" cy="498055"/>
          </a:xfrm>
          <a:prstGeom prst="rect">
            <a:avLst/>
          </a:prstGeom>
        </p:spPr>
        <p:txBody>
          <a:bodyPr vert="horz" lIns="91416" tIns="45707" rIns="91416" bIns="4570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5" y="9428586"/>
            <a:ext cx="2945660" cy="498055"/>
          </a:xfrm>
          <a:prstGeom prst="rect">
            <a:avLst/>
          </a:prstGeom>
        </p:spPr>
        <p:txBody>
          <a:bodyPr vert="horz" lIns="91416" tIns="45707" rIns="91416" bIns="45707" rtlCol="1" anchor="b"/>
          <a:lstStyle>
            <a:lvl1pPr algn="l">
              <a:defRPr sz="1200"/>
            </a:lvl1pPr>
          </a:lstStyle>
          <a:p>
            <a:fld id="{60860C8E-DA33-4FA1-AF24-8B68256973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374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312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02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11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361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44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66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219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97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48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820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0832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41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2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5344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0240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2649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22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4207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646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0330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214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26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4645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27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8386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816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75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17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87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837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154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33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1044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34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508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124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2880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1F10A-F430-400F-87BE-84B46C62A7E9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414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1F10A-F430-400F-87BE-84B46C62A7E9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4066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1F10A-F430-400F-87BE-84B46C62A7E9}" type="slidenum">
              <a:rPr lang="he-IL" smtClean="0"/>
              <a:pPr>
                <a:defRPr/>
              </a:pPr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404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46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1F10A-F430-400F-87BE-84B46C62A7E9}" type="slidenum">
              <a:rPr lang="he-IL" smtClean="0"/>
              <a:pPr>
                <a:defRPr/>
              </a:pPr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17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1F10A-F430-400F-87BE-84B46C62A7E9}" type="slidenum">
              <a:rPr lang="he-IL" smtClean="0"/>
              <a:pPr>
                <a:defRPr/>
              </a:pPr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47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9557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514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25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579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6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0406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7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207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217" rtl="0">
              <a:defRPr/>
            </a:pPr>
            <a:fld id="{71B4CE1E-B3D5-4A45-A4E3-3732F5FC77BA}" type="slidenum">
              <a:rPr lang="aa-ET">
                <a:solidFill>
                  <a:prstClr val="black"/>
                </a:solidFill>
                <a:latin typeface="Calibri" panose="020F0502020204030204"/>
              </a:rPr>
              <a:pPr algn="r" defTabSz="914217" rtl="0">
                <a:defRPr/>
              </a:pPr>
              <a:t>8</a:t>
            </a:fld>
            <a:endParaRPr lang="aa-E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720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0C8E-DA33-4FA1-AF24-8B682569733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1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9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17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08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EFF8B-F0DA-4897-BA51-57A753C6F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3A767C5-4439-4126-B723-4BCEE231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08" y="29631"/>
            <a:ext cx="10797250" cy="6627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2145"/>
                </a:solidFill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cxnSp>
        <p:nvCxnSpPr>
          <p:cNvPr id="6" name="Straight Connector 3"/>
          <p:cNvCxnSpPr/>
          <p:nvPr userDrawn="1"/>
        </p:nvCxnSpPr>
        <p:spPr bwMode="auto">
          <a:xfrm>
            <a:off x="4915" y="692414"/>
            <a:ext cx="1158134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ציין מיקום של כותרת תחתונה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10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78D52DC-7F47-4291-957D-A1EA57550D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37D0C9-692F-4D89-BEDE-AD59ED4ED87B}"/>
              </a:ext>
            </a:extLst>
          </p:cNvPr>
          <p:cNvSpPr/>
          <p:nvPr userDrawn="1"/>
        </p:nvSpPr>
        <p:spPr>
          <a:xfrm>
            <a:off x="8879541" y="0"/>
            <a:ext cx="3312459" cy="6858000"/>
          </a:xfrm>
          <a:prstGeom prst="rect">
            <a:avLst/>
          </a:prstGeom>
          <a:solidFill>
            <a:srgbClr val="322F3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F959E976-4F58-4B30-A05F-2316F26E6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02353" y="564536"/>
            <a:ext cx="2333435" cy="84129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>
              <a:defRPr sz="39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pPr marL="0" lvl="0" defTabSz="914400"/>
            <a:endParaRPr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09DEA69-795C-46E4-BCA4-2F9260C4A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שקופית כותרת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E8E188-2064-4308-8B13-AEFD41B0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863" y="1274958"/>
            <a:ext cx="5160944" cy="1757439"/>
          </a:xfrm>
          <a:effectLst/>
        </p:spPr>
        <p:txBody>
          <a:bodyPr anchor="b" anchorCtr="0">
            <a:normAutofit/>
          </a:bodyPr>
          <a:lstStyle>
            <a:lvl1pPr algn="r"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6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שקופית כותר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DE81E684-4E4E-433C-9340-CAD29D593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51" y="6597352"/>
            <a:ext cx="1427011" cy="2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C998-96AC-4F28-9888-FDB556A5675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0032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C998-96AC-4F28-9888-FDB556A5675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394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C998-96AC-4F28-9888-FDB556A5675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266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668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C998-96AC-4F28-9888-FDB556A5675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509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EFF8B-F0DA-4897-BA51-57A753C6F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3A767C5-4439-4126-B723-4BCEE231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08" y="191182"/>
            <a:ext cx="10797250" cy="6627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2145"/>
                </a:solidFill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E001B-C3E4-4E80-BD0D-E38F75EAD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1705" y="-124515"/>
            <a:ext cx="480295" cy="1300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BC29C-2D49-457E-B2B9-FF6B4925C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0724" y="6263217"/>
            <a:ext cx="2601160" cy="5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EFF8B-F0DA-4897-BA51-57A753C6F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3A767C5-4439-4126-B723-4BCEE231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08" y="191182"/>
            <a:ext cx="11242876" cy="6627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2145"/>
                </a:solidFill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BC29C-2D49-457E-B2B9-FF6B4925C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0724" y="6263217"/>
            <a:ext cx="2601160" cy="5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5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4EFF8B-F0DA-4897-BA51-57A753C6F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3A767C5-4439-4126-B723-4BCEE231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08" y="191182"/>
            <a:ext cx="10797250" cy="6627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2145"/>
                </a:solidFill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E001B-C3E4-4E80-BD0D-E38F75EAD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1705" y="-124515"/>
            <a:ext cx="480295" cy="1300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BC29C-2D49-457E-B2B9-FF6B4925C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0724" y="6263217"/>
            <a:ext cx="2601160" cy="589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06CD67-45EF-4E6A-A2D1-6F793ADE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343068">
            <a:off x="2767262" y="-453998"/>
            <a:ext cx="4491988" cy="1005436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77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13A767C5-4439-4126-B723-4BCEE231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08" y="191182"/>
            <a:ext cx="10797250" cy="6627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82145"/>
                </a:solidFill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E001B-C3E4-4E80-BD0D-E38F75EAD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1705" y="-124515"/>
            <a:ext cx="480295" cy="1300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3FA1943-0C46-497E-8478-0F7F61C31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37D0C9-692F-4D89-BEDE-AD59ED4ED87B}"/>
              </a:ext>
            </a:extLst>
          </p:cNvPr>
          <p:cNvSpPr/>
          <p:nvPr userDrawn="1"/>
        </p:nvSpPr>
        <p:spPr>
          <a:xfrm>
            <a:off x="8879541" y="0"/>
            <a:ext cx="3312459" cy="6858000"/>
          </a:xfrm>
          <a:prstGeom prst="rect">
            <a:avLst/>
          </a:prstGeom>
          <a:solidFill>
            <a:srgbClr val="322F3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F959E976-4F58-4B30-A05F-2316F26E6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02353" y="564536"/>
            <a:ext cx="2333435" cy="84129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lvl1pPr>
              <a:defRPr sz="39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pPr marL="0" lvl="0" defTabSz="914400"/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EEAF06-4419-4284-B406-01D755E5F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4482" y="-76547"/>
            <a:ext cx="547518" cy="1482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97BBE-4663-4DE2-A57C-D6CAA61D7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9381" y="6127160"/>
            <a:ext cx="2679376" cy="629613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09DEA69-795C-46E4-BCA4-2F9260C4A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116" y="6375489"/>
            <a:ext cx="394504" cy="365125"/>
          </a:xfrm>
        </p:spPr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195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0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67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4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14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38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יעוץ פנסיוני ותכנון פרישה 6752*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74A8-48B3-471D-8995-F1857735A3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824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94" r:id="rId13"/>
    <p:sldLayoutId id="2147483696" r:id="rId14"/>
    <p:sldLayoutId id="2147483697" r:id="rId15"/>
    <p:sldLayoutId id="2147483698" r:id="rId16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" y="0"/>
            <a:ext cx="12191999" cy="6857899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יעוץ פנסיוני ותכנון פרישה 6752*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C998-96AC-4F28-9888-FDB556A56756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95C7FC7-D383-41A6-9853-A42EC0D4A9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51" y="6523281"/>
            <a:ext cx="1081158" cy="178062"/>
          </a:xfrm>
          <a:prstGeom prst="rect">
            <a:avLst/>
          </a:prstGeom>
        </p:spPr>
      </p:pic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B998ABE2-DB2A-4C5C-893D-7D77094B879E}"/>
              </a:ext>
            </a:extLst>
          </p:cNvPr>
          <p:cNvSpPr txBox="1">
            <a:spLocks/>
          </p:cNvSpPr>
          <p:nvPr userDrawn="1"/>
        </p:nvSpPr>
        <p:spPr>
          <a:xfrm>
            <a:off x="11750886" y="6528646"/>
            <a:ext cx="756454" cy="5403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itchFamily="50" charset="-79"/>
                <a:ea typeface="+mn-ea"/>
                <a:cs typeface="Poalim" pitchFamily="50" charset="-79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itchFamily="50" charset="-79"/>
              <a:ea typeface="+mn-ea"/>
              <a:cs typeface="Poalim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63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alim" panose="00000500000000000000" pitchFamily="50" charset="-79"/>
          <a:ea typeface="+mj-ea"/>
          <a:cs typeface="Poalim" panose="00000500000000000000" pitchFamily="50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alim" panose="00000500000000000000" pitchFamily="50" charset="-79"/>
          <a:ea typeface="+mn-ea"/>
          <a:cs typeface="Poalim" panose="00000500000000000000" pitchFamily="50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alim" panose="00000500000000000000" pitchFamily="50" charset="-79"/>
          <a:ea typeface="+mn-ea"/>
          <a:cs typeface="Poalim" panose="00000500000000000000" pitchFamily="50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alim" panose="00000500000000000000" pitchFamily="50" charset="-79"/>
          <a:ea typeface="+mn-ea"/>
          <a:cs typeface="Poalim" panose="00000500000000000000" pitchFamily="50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alim" panose="00000500000000000000" pitchFamily="50" charset="-79"/>
          <a:ea typeface="+mn-ea"/>
          <a:cs typeface="Poalim" panose="00000500000000000000" pitchFamily="50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alim" panose="00000500000000000000" pitchFamily="50" charset="-79"/>
          <a:ea typeface="+mn-ea"/>
          <a:cs typeface="Poalim" panose="00000500000000000000" pitchFamily="50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AFD164-8A6A-4B27-BF0F-F0325D4D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96" y="6363336"/>
            <a:ext cx="394504" cy="365125"/>
          </a:xfrm>
          <a:prstGeom prst="rect">
            <a:avLst/>
          </a:prstGeom>
        </p:spPr>
        <p:txBody>
          <a:bodyPr vert="horz" lIns="68580" tIns="34290" rIns="68580" bIns="34290" rtlCol="1" anchor="ctr"/>
          <a:lstStyle>
            <a:lvl1pPr algn="r">
              <a:defRPr sz="1200">
                <a:solidFill>
                  <a:schemeClr val="tx1"/>
                </a:solidFill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dt="0"/>
  <p:txStyles>
    <p:titleStyle>
      <a:lvl1pPr algn="r" defTabSz="914377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E2C2B"/>
          </a:solidFill>
          <a:latin typeface="+mj-lt"/>
          <a:ea typeface="+mj-ea"/>
          <a:cs typeface="+mj-cs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6.xml"/><Relationship Id="rId5" Type="http://schemas.microsoft.com/office/2007/relationships/hdphoto" Target="../media/hdphoto1.wdp"/><Relationship Id="rId10" Type="http://schemas.microsoft.com/office/2007/relationships/diagramDrawing" Target="../diagrams/drawing16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image" Target="../media/image35.png"/><Relationship Id="rId7" Type="http://schemas.openxmlformats.org/officeDocument/2006/relationships/diagramData" Target="../diagrams/data19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microsoft.com/office/2007/relationships/diagramDrawing" Target="../diagrams/drawing19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9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diagramColors" Target="../diagrams/colors20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20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46" y="-1"/>
            <a:ext cx="5703912" cy="68730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 anchor="ctr" anchorCtr="0">
            <a:noAutofit/>
          </a:bodyPr>
          <a:lstStyle/>
          <a:p>
            <a:pPr algn="l"/>
            <a:endParaRPr lang="he-IL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33675"/>
            <a:ext cx="5528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מקפת הוותיקה </a:t>
            </a:r>
          </a:p>
          <a:p>
            <a:pPr algn="ctr" rtl="1"/>
            <a:r>
              <a:rPr lang="he-IL" sz="4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עובדי אוני' תל אביב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9" y="-1"/>
            <a:ext cx="6480171" cy="687304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46" y="142990"/>
            <a:ext cx="6675671" cy="7024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467351"/>
            <a:ext cx="6082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                </a:t>
            </a:r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מרצה : מירי נחמני </a:t>
            </a:r>
          </a:p>
          <a:p>
            <a:pPr algn="ctr" rtl="1"/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                                                                </a:t>
            </a:r>
          </a:p>
          <a:p>
            <a:pPr algn="ctr" rtl="1"/>
            <a:r>
              <a:rPr lang="he-IL" sz="2000" b="1" dirty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 </a:t>
            </a:r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                </a:t>
            </a:r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אחראית תחום פרישה, </a:t>
            </a:r>
          </a:p>
          <a:p>
            <a:pPr algn="ctr" rtl="1"/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                         בנק הפועלים </a:t>
            </a:r>
          </a:p>
          <a:p>
            <a:pPr algn="ctr" rtl="1"/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                                                           </a:t>
            </a:r>
          </a:p>
          <a:p>
            <a:pPr algn="ctr" rtl="1"/>
            <a:r>
              <a:rPr lang="he-IL" sz="2000" b="1" dirty="0">
                <a:solidFill>
                  <a:schemeClr val="bg1"/>
                </a:solidFill>
                <a:latin typeface="Poalim" panose="00000500000000000000" pitchFamily="50" charset="-79"/>
              </a:rPr>
              <a:t>	</a:t>
            </a:r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		</a:t>
            </a:r>
          </a:p>
          <a:p>
            <a:pPr algn="ctr" rtl="1"/>
            <a:r>
              <a:rPr lang="he-IL" sz="2000" b="1" dirty="0">
                <a:solidFill>
                  <a:schemeClr val="bg1"/>
                </a:solidFill>
                <a:latin typeface="Poalim" panose="00000500000000000000" pitchFamily="50" charset="-79"/>
              </a:rPr>
              <a:t>	</a:t>
            </a:r>
            <a:r>
              <a: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אפריל 2021</a:t>
            </a:r>
          </a:p>
          <a:p>
            <a:pPr algn="ctr" rtl="1"/>
            <a:endParaRPr lang="he-IL" sz="20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7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8985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CBD0-E84E-40C2-AF54-42B2BA5ED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2" charset="-79"/>
                <a:ea typeface="+mn-ea"/>
                <a:cs typeface="Poalim" panose="00000500000000000000" pitchFamily="2" charset="-79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2" charset="-79"/>
              <a:ea typeface="+mn-ea"/>
              <a:cs typeface="Poalim" panose="00000500000000000000" pitchFamily="2" charset="-79"/>
            </a:endParaRPr>
          </a:p>
        </p:txBody>
      </p:sp>
      <p:sp>
        <p:nvSpPr>
          <p:cNvPr id="25" name="מציין מיקום של כותרת תחתונה 4"/>
          <p:cNvSpPr txBox="1">
            <a:spLocks/>
          </p:cNvSpPr>
          <p:nvPr/>
        </p:nvSpPr>
        <p:spPr>
          <a:xfrm>
            <a:off x="4037527" y="6372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18902106" flipH="1">
            <a:off x="6041050" y="3790076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6055838" y="423610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6036472" y="335017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6" name="כותרת 1"/>
          <p:cNvSpPr txBox="1">
            <a:spLocks/>
          </p:cNvSpPr>
          <p:nvPr/>
        </p:nvSpPr>
        <p:spPr>
          <a:xfrm>
            <a:off x="751521" y="726181"/>
            <a:ext cx="10686813" cy="27333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pPr lvl="0"/>
            <a:r>
              <a:rPr lang="he-IL" sz="6000" b="1" dirty="0"/>
              <a:t>צבירת 70% זכויות לפני "גיל פרישה</a:t>
            </a:r>
            <a:r>
              <a:rPr lang="he-IL" sz="6000" b="1" dirty="0" smtClean="0"/>
              <a:t>"</a:t>
            </a:r>
            <a:endParaRPr lang="he-IL" sz="60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4292" y="6400655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8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-102615" y="-15132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7702183" y="332903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817003" y="7046375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4510869" y="7046376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5241695" y="7051256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11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3081556" y="64304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2528" y="-15132"/>
            <a:ext cx="3789472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995" y="2848969"/>
            <a:ext cx="2337466" cy="287382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147AB3F-374B-40FD-90FC-664927FEB74F}"/>
              </a:ext>
            </a:extLst>
          </p:cNvPr>
          <p:cNvSpPr txBox="1">
            <a:spLocks/>
          </p:cNvSpPr>
          <p:nvPr/>
        </p:nvSpPr>
        <p:spPr>
          <a:xfrm>
            <a:off x="7909726" y="390008"/>
            <a:ext cx="4200483" cy="235248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cs typeface="+mn-cs"/>
              </a:rPr>
              <a:t>צברתי </a:t>
            </a:r>
            <a:r>
              <a:rPr lang="he-IL" sz="3600" b="1" dirty="0" smtClean="0">
                <a:cs typeface="+mn-cs"/>
              </a:rPr>
              <a:t>70% </a:t>
            </a:r>
          </a:p>
          <a:p>
            <a:r>
              <a:rPr lang="he-IL" sz="3600" b="1" dirty="0" smtClean="0">
                <a:cs typeface="+mn-cs"/>
              </a:rPr>
              <a:t>זכויות במקפת </a:t>
            </a:r>
          </a:p>
          <a:p>
            <a:r>
              <a:rPr lang="he-IL" sz="3600" b="1" u="sng" dirty="0" smtClean="0">
                <a:cs typeface="+mn-cs"/>
              </a:rPr>
              <a:t>לפני</a:t>
            </a:r>
            <a:r>
              <a:rPr lang="he-IL" sz="3600" b="1" dirty="0" smtClean="0">
                <a:cs typeface="+mn-cs"/>
              </a:rPr>
              <a:t> </a:t>
            </a:r>
            <a:r>
              <a:rPr lang="he-IL" sz="3600" b="1" dirty="0">
                <a:cs typeface="+mn-cs"/>
              </a:rPr>
              <a:t>"גיל פרישה"</a:t>
            </a:r>
          </a:p>
          <a:p>
            <a:r>
              <a:rPr lang="he-IL" sz="3600" b="1" dirty="0">
                <a:cs typeface="+mn-cs"/>
              </a:rPr>
              <a:t>האם להמשיך </a:t>
            </a:r>
            <a:endParaRPr lang="he-IL" sz="3600" b="1" dirty="0" smtClean="0">
              <a:cs typeface="+mn-cs"/>
            </a:endParaRPr>
          </a:p>
          <a:p>
            <a:r>
              <a:rPr lang="he-IL" sz="3600" b="1" dirty="0" smtClean="0">
                <a:cs typeface="+mn-cs"/>
              </a:rPr>
              <a:t>הפקדות</a:t>
            </a:r>
            <a:endParaRPr lang="en-US" sz="3600" b="1" dirty="0"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2070" y="1469821"/>
            <a:ext cx="2666064" cy="195917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8000">
                <a:schemeClr val="bg2">
                  <a:lumMod val="9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</a:gra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אישה בגיל 58 </a:t>
            </a:r>
            <a:endParaRPr lang="he-IL" dirty="0" smtClean="0"/>
          </a:p>
          <a:p>
            <a:r>
              <a:rPr lang="he-IL" dirty="0" smtClean="0"/>
              <a:t>צברה </a:t>
            </a:r>
            <a:r>
              <a:rPr lang="he-IL" dirty="0"/>
              <a:t>35 שנות </a:t>
            </a:r>
            <a:endParaRPr lang="he-IL" dirty="0" smtClean="0"/>
          </a:p>
          <a:p>
            <a:r>
              <a:rPr lang="he-IL" dirty="0" smtClean="0"/>
              <a:t>וותק במקפת </a:t>
            </a:r>
          </a:p>
          <a:p>
            <a:r>
              <a:rPr lang="he-IL" dirty="0" smtClean="0"/>
              <a:t>וממשיכה לעבוד</a:t>
            </a:r>
          </a:p>
          <a:p>
            <a:endParaRPr lang="he-IL" sz="1600" dirty="0"/>
          </a:p>
          <a:p>
            <a:endParaRPr lang="he-IL" sz="1600" dirty="0" smtClean="0"/>
          </a:p>
          <a:p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5214" y="1483121"/>
            <a:ext cx="2671726" cy="193899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78000">
                <a:schemeClr val="bg2">
                  <a:lumMod val="9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גבר בגיל 63</a:t>
            </a:r>
          </a:p>
          <a:p>
            <a:r>
              <a:rPr lang="he-IL" dirty="0" smtClean="0"/>
              <a:t>צבר </a:t>
            </a:r>
            <a:r>
              <a:rPr lang="he-IL" dirty="0"/>
              <a:t>35 שנות </a:t>
            </a:r>
            <a:endParaRPr lang="he-IL" dirty="0" smtClean="0"/>
          </a:p>
          <a:p>
            <a:r>
              <a:rPr lang="he-IL" dirty="0" smtClean="0"/>
              <a:t>וותק במקפת</a:t>
            </a:r>
          </a:p>
          <a:p>
            <a:r>
              <a:rPr lang="he-IL" dirty="0" smtClean="0"/>
              <a:t>וממשיך לעבוד</a:t>
            </a:r>
          </a:p>
          <a:p>
            <a:endParaRPr lang="he-IL" sz="1600" dirty="0"/>
          </a:p>
          <a:p>
            <a:endParaRPr lang="he-IL" sz="1600" dirty="0" smtClean="0"/>
          </a:p>
          <a:p>
            <a:endParaRPr lang="he-IL" sz="1600" dirty="0"/>
          </a:p>
        </p:txBody>
      </p:sp>
      <p:sp>
        <p:nvSpPr>
          <p:cNvPr id="25" name="מלבן 24"/>
          <p:cNvSpPr/>
          <p:nvPr/>
        </p:nvSpPr>
        <p:spPr>
          <a:xfrm>
            <a:off x="4433790" y="1490642"/>
            <a:ext cx="910719" cy="98454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1" name="Picture 3" descr="image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8" y="1473027"/>
            <a:ext cx="894115" cy="10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5850" y="512682"/>
            <a:ext cx="17379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 </a:t>
            </a:r>
            <a:endParaRPr lang="he-IL" sz="28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18" y="4253773"/>
            <a:ext cx="6772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אלטרנטיבה – המשך הפקדות בקרן פנסיה חדשה / </a:t>
            </a:r>
            <a:r>
              <a:rPr lang="he-IL" dirty="0" err="1" smtClean="0">
                <a:solidFill>
                  <a:schemeClr val="bg1"/>
                </a:solidFill>
              </a:rPr>
              <a:t>קופ"ג</a:t>
            </a:r>
            <a:r>
              <a:rPr lang="he-IL" dirty="0" smtClean="0">
                <a:solidFill>
                  <a:schemeClr val="bg1"/>
                </a:solidFill>
              </a:rPr>
              <a:t>/ פוליסת ביטוח 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12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e-IL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4620" y="310839"/>
            <a:ext cx="7631057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מקפת הוותיקה, פועלת לפי שיטת ממוצעי השכר ! </a:t>
            </a:r>
          </a:p>
          <a:p>
            <a:r>
              <a:rPr lang="he-IL" sz="2000" b="1" dirty="0" smtClean="0"/>
              <a:t>בכל חודש בודקים את היחס בין השכר המבוטח של העמית בקרן לבין השכר הממוצע במשק </a:t>
            </a:r>
            <a:endParaRPr lang="he-IL" sz="2000" b="1" dirty="0"/>
          </a:p>
        </p:txBody>
      </p:sp>
      <p:sp>
        <p:nvSpPr>
          <p:cNvPr id="16" name="Rectangle 2"/>
          <p:cNvSpPr/>
          <p:nvPr/>
        </p:nvSpPr>
        <p:spPr>
          <a:xfrm>
            <a:off x="4317122" y="1614914"/>
            <a:ext cx="2875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rgbClr val="C0000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דוגמאות ליחס חודשי </a:t>
            </a:r>
            <a:endParaRPr lang="en-US" sz="2000" dirty="0">
              <a:solidFill>
                <a:srgbClr val="C00000"/>
              </a:solidFill>
              <a:cs typeface="Guttman Yad-Light" panose="02010401010101010101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641" y="3508526"/>
            <a:ext cx="64949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 שכר חודשי             1.36 =  </a:t>
            </a:r>
            <a:r>
              <a:rPr lang="he-IL" sz="2400" u="sng" dirty="0" smtClean="0"/>
              <a:t>14,000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 שמ"ב                                 10,273 </a:t>
            </a:r>
            <a:endParaRPr lang="he-IL" sz="2400" dirty="0"/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2303954" y="3398164"/>
            <a:ext cx="47454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 flipH="1">
            <a:off x="2330226" y="4449202"/>
            <a:ext cx="47454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381" y="4591093"/>
            <a:ext cx="64949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 שכר חודשי             1.37 =  </a:t>
            </a:r>
            <a:r>
              <a:rPr lang="he-IL" sz="2400" u="sng" dirty="0" smtClean="0"/>
              <a:t>13,000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 שמ"ב                                 9,464 </a:t>
            </a:r>
            <a:endParaRPr lang="he-IL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7381" y="2389117"/>
            <a:ext cx="64949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 שכר חודשי             1.42 =  </a:t>
            </a:r>
            <a:r>
              <a:rPr lang="he-IL" sz="2400" u="sng" dirty="0" smtClean="0"/>
              <a:t>15,000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 שמ"ב                                 10,551 </a:t>
            </a:r>
            <a:endParaRPr lang="he-IL" sz="24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688781" y="0"/>
            <a:ext cx="3503219" cy="68726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5437" y="310839"/>
            <a:ext cx="319926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השפעת שיטת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 חישוב הפנסיה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על ההחלטה </a:t>
            </a:r>
            <a:r>
              <a:rPr lang="he-IL" sz="4000" dirty="0" smtClean="0">
                <a:solidFill>
                  <a:schemeClr val="bg1"/>
                </a:solidFill>
              </a:rPr>
              <a:t> </a:t>
            </a:r>
            <a:endParaRPr lang="he-IL" sz="4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5923" y="6000658"/>
            <a:ext cx="30187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שכר מבוטח- השכר שממנו  מפקידים </a:t>
            </a:r>
          </a:p>
          <a:p>
            <a:r>
              <a:rPr lang="he-IL" sz="1400" dirty="0" smtClean="0">
                <a:solidFill>
                  <a:schemeClr val="bg1"/>
                </a:solidFill>
              </a:rPr>
              <a:t>שיעור מסוים לפנסיה 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13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-1982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655838" y="0"/>
            <a:ext cx="353418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519450" y="309185"/>
            <a:ext cx="3485249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420 יחסים 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במשך 35 שנות 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חברות בקרן </a:t>
            </a:r>
          </a:p>
        </p:txBody>
      </p:sp>
      <p:sp>
        <p:nvSpPr>
          <p:cNvPr id="16" name="Rectangle 2"/>
          <p:cNvSpPr/>
          <p:nvPr/>
        </p:nvSpPr>
        <p:spPr>
          <a:xfrm>
            <a:off x="248582" y="352020"/>
            <a:ext cx="7883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</a:rPr>
              <a:t>בהמשך הפקדות לאחר 35 שנות חברות, ממשיכים לצבור יחסים </a:t>
            </a:r>
          </a:p>
          <a:p>
            <a:r>
              <a:rPr lang="he-IL" sz="2000" b="1" dirty="0" smtClean="0">
                <a:latin typeface="Guttman Yad-Light" panose="02010401010101010101" pitchFamily="2" charset="-79"/>
              </a:rPr>
              <a:t>אבל לצורך חישוב הפנסיה הקרן תחשב רק לפי 420 יחסים והיא תיקח את היחסים הטובים ביותר 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38601" y="2110878"/>
            <a:ext cx="64949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 שכר חודשי                      0.99 =  </a:t>
            </a:r>
            <a:r>
              <a:rPr lang="he-IL" sz="2400" u="sng" dirty="0" smtClean="0"/>
              <a:t>5,500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 שמ"ב                                         5,981 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49109" y="3209215"/>
            <a:ext cx="64949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 שכר חודשי                    1.42 =  </a:t>
            </a:r>
            <a:r>
              <a:rPr lang="he-IL" sz="2400" u="sng" dirty="0" smtClean="0"/>
              <a:t>15,000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 שמ"ב                                       10,551 </a:t>
            </a:r>
            <a:endParaRPr lang="he-IL" sz="2400" dirty="0"/>
          </a:p>
        </p:txBody>
      </p:sp>
      <p:sp>
        <p:nvSpPr>
          <p:cNvPr id="19" name="Rectangle 2"/>
          <p:cNvSpPr/>
          <p:nvPr/>
        </p:nvSpPr>
        <p:spPr>
          <a:xfrm>
            <a:off x="863863" y="4540519"/>
            <a:ext cx="7231517" cy="115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 smtClean="0">
                <a:latin typeface="Guttman Yad-Light" panose="02010401010101010101" pitchFamily="2" charset="-79"/>
              </a:rPr>
              <a:t>הפנסיה תגדל באותו חודש בהפרש שבין היחסים :  </a:t>
            </a:r>
          </a:p>
          <a:p>
            <a:pPr>
              <a:lnSpc>
                <a:spcPct val="150000"/>
              </a:lnSpc>
            </a:pPr>
            <a:r>
              <a:rPr lang="he-IL" sz="2400" b="1" dirty="0" smtClean="0">
                <a:latin typeface="Guttman Yad-Light" panose="02010401010101010101" pitchFamily="2" charset="-79"/>
              </a:rPr>
              <a:t>0.43 = 0.99 – 1.42</a:t>
            </a:r>
            <a:endParaRPr lang="en-US" sz="2400" b="1" dirty="0"/>
          </a:p>
        </p:txBody>
      </p:sp>
      <p:cxnSp>
        <p:nvCxnSpPr>
          <p:cNvPr id="20" name="מחבר ישר 19"/>
          <p:cNvCxnSpPr/>
          <p:nvPr/>
        </p:nvCxnSpPr>
        <p:spPr>
          <a:xfrm flipH="1">
            <a:off x="2792684" y="3058510"/>
            <a:ext cx="5035885" cy="23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10592815" y="291107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2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10600010" y="4222684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10592816" y="3577886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94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14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9832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3678" y="0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44910" y="1880708"/>
            <a:ext cx="45719" cy="32623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21944" y="3156381"/>
            <a:ext cx="45719" cy="32623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2976824" y="3534598"/>
            <a:ext cx="4642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הכפלת  השכר הקובע בשיעור הפנסיה שנצבר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28283" y="122377"/>
            <a:ext cx="3456394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אומדן </a:t>
            </a:r>
            <a:r>
              <a:rPr lang="he-IL" sz="3200" dirty="0" err="1" smtClean="0">
                <a:solidFill>
                  <a:schemeClr val="bg1"/>
                </a:solidFill>
              </a:rPr>
              <a:t>השמ"ב</a:t>
            </a:r>
            <a:r>
              <a:rPr lang="he-IL" sz="3200" dirty="0" smtClean="0">
                <a:solidFill>
                  <a:schemeClr val="bg1"/>
                </a:solidFill>
              </a:rPr>
              <a:t> בינואר</a:t>
            </a:r>
          </a:p>
          <a:p>
            <a:r>
              <a:rPr lang="he-IL" sz="3200" dirty="0" smtClean="0">
                <a:solidFill>
                  <a:schemeClr val="bg1"/>
                </a:solidFill>
              </a:rPr>
              <a:t>2020 היה </a:t>
            </a:r>
          </a:p>
          <a:p>
            <a:r>
              <a:rPr lang="he-IL" sz="3200" dirty="0" smtClean="0">
                <a:solidFill>
                  <a:schemeClr val="bg1"/>
                </a:solidFill>
              </a:rPr>
              <a:t>ונניח יחס ממוצעים</a:t>
            </a:r>
          </a:p>
          <a:p>
            <a:r>
              <a:rPr lang="he-IL" sz="3200" dirty="0" smtClean="0">
                <a:solidFill>
                  <a:schemeClr val="bg1"/>
                </a:solidFill>
              </a:rPr>
              <a:t>של </a:t>
            </a:r>
            <a:r>
              <a:rPr lang="he-IL" sz="3200" dirty="0" smtClean="0">
                <a:solidFill>
                  <a:schemeClr val="bg1"/>
                </a:solidFill>
              </a:rPr>
              <a:t> 1.2</a:t>
            </a:r>
            <a:endParaRPr lang="he-IL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586182166"/>
              </p:ext>
            </p:extLst>
          </p:nvPr>
        </p:nvGraphicFramePr>
        <p:xfrm>
          <a:off x="2881628" y="1866895"/>
          <a:ext cx="4737907" cy="93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06341" y="3610083"/>
            <a:ext cx="327692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he-IL" b="1" dirty="0" smtClean="0">
                <a:solidFill>
                  <a:schemeClr val="bg1"/>
                </a:solidFill>
              </a:rPr>
              <a:t>השכר </a:t>
            </a:r>
            <a:r>
              <a:rPr lang="he-IL" b="1" dirty="0">
                <a:solidFill>
                  <a:schemeClr val="bg1"/>
                </a:solidFill>
              </a:rPr>
              <a:t>הקובע - </a:t>
            </a:r>
            <a:r>
              <a:rPr lang="he-IL" dirty="0">
                <a:solidFill>
                  <a:schemeClr val="bg1"/>
                </a:solidFill>
              </a:rPr>
              <a:t>הוא הבסיס </a:t>
            </a:r>
            <a:r>
              <a:rPr lang="he-IL" dirty="0" smtClean="0">
                <a:solidFill>
                  <a:schemeClr val="bg1"/>
                </a:solidFill>
              </a:rPr>
              <a:t>לחישוב</a:t>
            </a:r>
          </a:p>
          <a:p>
            <a:pPr lvl="0"/>
            <a:r>
              <a:rPr lang="he-IL" dirty="0" smtClean="0">
                <a:solidFill>
                  <a:schemeClr val="bg1"/>
                </a:solidFill>
              </a:rPr>
              <a:t>הפנסיה,  </a:t>
            </a:r>
            <a:r>
              <a:rPr lang="he-IL" dirty="0">
                <a:solidFill>
                  <a:schemeClr val="bg1"/>
                </a:solidFill>
              </a:rPr>
              <a:t>פנסיית שאירים, נכות </a:t>
            </a:r>
            <a:endParaRPr lang="he-IL" dirty="0" smtClean="0">
              <a:solidFill>
                <a:schemeClr val="bg1"/>
              </a:solidFill>
            </a:endParaRPr>
          </a:p>
          <a:p>
            <a:pPr lvl="0"/>
            <a:r>
              <a:rPr lang="he-IL" dirty="0">
                <a:solidFill>
                  <a:schemeClr val="bg1"/>
                </a:solidFill>
              </a:rPr>
              <a:t>ו</a:t>
            </a:r>
            <a:r>
              <a:rPr lang="he-IL" dirty="0" smtClean="0">
                <a:solidFill>
                  <a:schemeClr val="bg1"/>
                </a:solidFill>
              </a:rPr>
              <a:t>מענק </a:t>
            </a:r>
            <a:r>
              <a:rPr lang="he-IL" dirty="0">
                <a:solidFill>
                  <a:schemeClr val="bg1"/>
                </a:solidFill>
              </a:rPr>
              <a:t>עודפים </a:t>
            </a:r>
          </a:p>
          <a:p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28" name="דיאגרמה 27"/>
          <p:cNvGraphicFramePr/>
          <p:nvPr>
            <p:extLst>
              <p:ext uri="{D42A27DB-BD31-4B8C-83A1-F6EECF244321}">
                <p14:modId xmlns:p14="http://schemas.microsoft.com/office/powerpoint/2010/main" val="3032264191"/>
              </p:ext>
            </p:extLst>
          </p:nvPr>
        </p:nvGraphicFramePr>
        <p:xfrm>
          <a:off x="3106509" y="4273048"/>
          <a:ext cx="4498802" cy="97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" name="Rectangle 16"/>
          <p:cNvSpPr/>
          <p:nvPr/>
        </p:nvSpPr>
        <p:spPr>
          <a:xfrm>
            <a:off x="1907071" y="1079739"/>
            <a:ext cx="569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הכפלת  ממוצע היחסים </a:t>
            </a:r>
            <a:r>
              <a:rPr lang="he-IL" b="1" dirty="0" smtClean="0"/>
              <a:t>באומדן השכר </a:t>
            </a:r>
            <a:r>
              <a:rPr lang="he-IL" b="1" dirty="0" smtClean="0"/>
              <a:t>הממוצע במשק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26852" y="2785541"/>
            <a:ext cx="99899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יחס ממוצעים </a:t>
            </a:r>
            <a:endParaRPr lang="he-IL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5057" y="2779899"/>
            <a:ext cx="5661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שמ"ב </a:t>
            </a:r>
            <a:endParaRPr lang="he-IL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203450" y="2782038"/>
            <a:ext cx="128753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שכר קובע לפנסיה </a:t>
            </a:r>
            <a:endParaRPr lang="he-IL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06508" y="5240666"/>
            <a:ext cx="128753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שכר קובע לפנסיה </a:t>
            </a:r>
            <a:endParaRPr lang="he-IL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83246" y="5266935"/>
            <a:ext cx="106631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שיעור הפנסיה </a:t>
            </a:r>
            <a:endParaRPr lang="he-IL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18534" y="5277438"/>
            <a:ext cx="99738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גובה הפנסיה </a:t>
            </a:r>
            <a:endParaRPr lang="he-IL" sz="1200" dirty="0"/>
          </a:p>
        </p:txBody>
      </p:sp>
      <p:sp>
        <p:nvSpPr>
          <p:cNvPr id="3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11597" y="2697555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285436" y="3995989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311595" y="333954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189" y="937997"/>
            <a:ext cx="2081396" cy="646331"/>
          </a:xfrm>
          <a:prstGeom prst="rightArrowCallout">
            <a:avLst>
              <a:gd name="adj1" fmla="val 21205"/>
              <a:gd name="adj2" fmla="val 26897"/>
              <a:gd name="adj3" fmla="val 25000"/>
              <a:gd name="adj4" fmla="val 77927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lvl="0"/>
            <a:r>
              <a:rPr lang="he-IL" sz="1200" b="1" dirty="0" smtClean="0"/>
              <a:t>אומדן השכר </a:t>
            </a:r>
            <a:r>
              <a:rPr lang="he-IL" sz="1200" b="1" dirty="0" smtClean="0"/>
              <a:t>הממוצע במשק ב- 12 החודשים שקדמו </a:t>
            </a:r>
            <a:r>
              <a:rPr lang="he-IL" sz="1200" b="1" dirty="0" smtClean="0"/>
              <a:t>למועד </a:t>
            </a:r>
            <a:r>
              <a:rPr lang="he-IL" sz="1200" b="1" dirty="0" smtClean="0"/>
              <a:t>החישוב</a:t>
            </a:r>
            <a:endParaRPr lang="he-IL" sz="1200" b="1" dirty="0"/>
          </a:p>
        </p:txBody>
      </p:sp>
      <p:sp>
        <p:nvSpPr>
          <p:cNvPr id="38" name="Rectangle 16"/>
          <p:cNvSpPr/>
          <p:nvPr/>
        </p:nvSpPr>
        <p:spPr>
          <a:xfrm>
            <a:off x="1907071" y="194567"/>
            <a:ext cx="5698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rgbClr val="C0000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דוגמא,  </a:t>
            </a:r>
            <a:endParaRPr lang="en-US" sz="3200" b="1" dirty="0">
              <a:solidFill>
                <a:srgbClr val="C00000"/>
              </a:solidFill>
              <a:cs typeface="Guttman Yad-Light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82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15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-146435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3678" y="0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44910" y="1880708"/>
            <a:ext cx="45719" cy="32623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37710" y="2982955"/>
            <a:ext cx="45719" cy="32623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2976824" y="3534598"/>
            <a:ext cx="4642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הכפלת  השכר הקובע בשיעור הפנסיה שנצבר </a:t>
            </a:r>
            <a:endParaRPr lang="en-US" b="1" dirty="0"/>
          </a:p>
        </p:txBody>
      </p:sp>
      <p:graphicFrame>
        <p:nvGraphicFramePr>
          <p:cNvPr id="3" name="דיאגרמה 2"/>
          <p:cNvGraphicFramePr/>
          <p:nvPr>
            <p:extLst/>
          </p:nvPr>
        </p:nvGraphicFramePr>
        <p:xfrm>
          <a:off x="2881628" y="1866895"/>
          <a:ext cx="4737907" cy="93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9002" y="3610083"/>
            <a:ext cx="292426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he-IL" b="1" dirty="0" smtClean="0">
                <a:solidFill>
                  <a:schemeClr val="bg1"/>
                </a:solidFill>
              </a:rPr>
              <a:t>הפנסיה גדלה בטווח של שנה </a:t>
            </a:r>
          </a:p>
          <a:p>
            <a:pPr lvl="0"/>
            <a:r>
              <a:rPr lang="he-IL" b="1" dirty="0" smtClean="0">
                <a:solidFill>
                  <a:schemeClr val="bg1"/>
                </a:solidFill>
              </a:rPr>
              <a:t>ב- </a:t>
            </a:r>
            <a:endParaRPr lang="he-IL" dirty="0">
              <a:solidFill>
                <a:schemeClr val="bg1"/>
              </a:solidFill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28" name="דיאגרמה 27"/>
          <p:cNvGraphicFramePr/>
          <p:nvPr>
            <p:extLst/>
          </p:nvPr>
        </p:nvGraphicFramePr>
        <p:xfrm>
          <a:off x="3106509" y="4273048"/>
          <a:ext cx="4498802" cy="97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" name="Rectangle 16"/>
          <p:cNvSpPr/>
          <p:nvPr/>
        </p:nvSpPr>
        <p:spPr>
          <a:xfrm>
            <a:off x="1907071" y="1079739"/>
            <a:ext cx="569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הכפלת  ממוצע היחסים </a:t>
            </a:r>
            <a:r>
              <a:rPr lang="he-IL" b="1" dirty="0" smtClean="0"/>
              <a:t>באומדן השכר </a:t>
            </a:r>
            <a:r>
              <a:rPr lang="he-IL" b="1" dirty="0" smtClean="0"/>
              <a:t>הממוצע במשק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26852" y="2785541"/>
            <a:ext cx="99899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יחס ממוצעים </a:t>
            </a:r>
            <a:endParaRPr lang="he-IL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5057" y="2779899"/>
            <a:ext cx="56618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שמ"ב </a:t>
            </a:r>
            <a:endParaRPr lang="he-IL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203450" y="2782038"/>
            <a:ext cx="128753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שכר קובע לפנסיה </a:t>
            </a:r>
            <a:endParaRPr lang="he-IL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106508" y="5240666"/>
            <a:ext cx="128753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שכר קובע לפנסיה </a:t>
            </a:r>
            <a:endParaRPr lang="he-IL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83246" y="5266935"/>
            <a:ext cx="106631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שיעור הפנסיה </a:t>
            </a:r>
            <a:endParaRPr lang="he-IL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318534" y="5277438"/>
            <a:ext cx="99738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 smtClean="0"/>
              <a:t>גובה הפנסיה </a:t>
            </a:r>
            <a:endParaRPr lang="he-IL" sz="1200" dirty="0"/>
          </a:p>
        </p:txBody>
      </p:sp>
      <p:sp>
        <p:nvSpPr>
          <p:cNvPr id="3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11597" y="2697555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285436" y="3995989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311595" y="333954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189" y="937997"/>
            <a:ext cx="2081396" cy="646331"/>
          </a:xfrm>
          <a:prstGeom prst="rightArrowCallout">
            <a:avLst>
              <a:gd name="adj1" fmla="val 21205"/>
              <a:gd name="adj2" fmla="val 26897"/>
              <a:gd name="adj3" fmla="val 25000"/>
              <a:gd name="adj4" fmla="val 77927"/>
            </a:avLst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lvl="0"/>
            <a:r>
              <a:rPr lang="he-IL" sz="1200" b="1" dirty="0" smtClean="0"/>
              <a:t>אומדן השכר </a:t>
            </a:r>
            <a:r>
              <a:rPr lang="he-IL" sz="1200" b="1" dirty="0" smtClean="0"/>
              <a:t>הממוצע במשק ב- 12 החודשים שקדמו </a:t>
            </a:r>
            <a:r>
              <a:rPr lang="he-IL" sz="1200" b="1" dirty="0" smtClean="0"/>
              <a:t>למועד </a:t>
            </a:r>
            <a:r>
              <a:rPr lang="he-IL" sz="1200" b="1" dirty="0" smtClean="0"/>
              <a:t>החישוב</a:t>
            </a:r>
            <a:endParaRPr lang="he-IL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528283" y="122377"/>
            <a:ext cx="3456394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אומדן </a:t>
            </a:r>
            <a:r>
              <a:rPr lang="he-IL" sz="3200" dirty="0" err="1" smtClean="0">
                <a:solidFill>
                  <a:schemeClr val="bg1"/>
                </a:solidFill>
              </a:rPr>
              <a:t>השמ"ב</a:t>
            </a:r>
            <a:r>
              <a:rPr lang="he-IL" sz="3200" dirty="0" smtClean="0">
                <a:solidFill>
                  <a:schemeClr val="bg1"/>
                </a:solidFill>
              </a:rPr>
              <a:t> בינואר</a:t>
            </a:r>
          </a:p>
          <a:p>
            <a:r>
              <a:rPr lang="he-IL" sz="3200" dirty="0" smtClean="0">
                <a:solidFill>
                  <a:schemeClr val="bg1"/>
                </a:solidFill>
              </a:rPr>
              <a:t>2021 היה </a:t>
            </a:r>
          </a:p>
          <a:p>
            <a:r>
              <a:rPr lang="he-IL" sz="3200" dirty="0" smtClean="0">
                <a:solidFill>
                  <a:schemeClr val="bg1"/>
                </a:solidFill>
              </a:rPr>
              <a:t>ונניח יחס ממוצעים</a:t>
            </a:r>
          </a:p>
          <a:p>
            <a:r>
              <a:rPr lang="he-IL" sz="3200" dirty="0" smtClean="0">
                <a:solidFill>
                  <a:schemeClr val="bg1"/>
                </a:solidFill>
              </a:rPr>
              <a:t>של </a:t>
            </a:r>
            <a:r>
              <a:rPr lang="he-IL" sz="3200" dirty="0" smtClean="0">
                <a:solidFill>
                  <a:schemeClr val="bg1"/>
                </a:solidFill>
              </a:rPr>
              <a:t> 1.2</a:t>
            </a:r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40" name="Rectangle 16"/>
          <p:cNvSpPr/>
          <p:nvPr/>
        </p:nvSpPr>
        <p:spPr>
          <a:xfrm>
            <a:off x="1907071" y="194567"/>
            <a:ext cx="5698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rgbClr val="C0000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המשך דוגמא,  </a:t>
            </a:r>
            <a:endParaRPr lang="en-US" sz="3200" b="1" dirty="0">
              <a:solidFill>
                <a:srgbClr val="C00000"/>
              </a:solidFill>
              <a:cs typeface="Guttman Yad-Light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49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16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15766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>
                <a:latin typeface="Arial" pitchFamily="34" charset="0"/>
              </a:rPr>
              <a:t>שכר מבוטח – השכר שממנו חוסכים </a:t>
            </a:r>
            <a:r>
              <a:rPr lang="he-IL" b="1" dirty="0" smtClean="0">
                <a:latin typeface="Arial" pitchFamily="34" charset="0"/>
              </a:rPr>
              <a:t>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87273" y="-10670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199084" y="2040933"/>
            <a:ext cx="77299" cy="3414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61015" y="3439470"/>
            <a:ext cx="77299" cy="3414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2524" y="191562"/>
            <a:ext cx="338274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התנהגות השכר </a:t>
            </a:r>
            <a:r>
              <a:rPr lang="he-IL" sz="4000" dirty="0" smtClean="0">
                <a:solidFill>
                  <a:schemeClr val="bg1"/>
                </a:solidFill>
              </a:rPr>
              <a:t>הממוצע </a:t>
            </a:r>
            <a:r>
              <a:rPr lang="he-IL" sz="4000" dirty="0" smtClean="0">
                <a:solidFill>
                  <a:schemeClr val="bg1"/>
                </a:solidFill>
              </a:rPr>
              <a:t>במשק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כגורם משפיע </a:t>
            </a:r>
            <a:r>
              <a:rPr lang="he-IL" sz="4000" dirty="0" smtClean="0">
                <a:solidFill>
                  <a:schemeClr val="bg1"/>
                </a:solidFill>
              </a:rPr>
              <a:t>  </a:t>
            </a:r>
          </a:p>
          <a:p>
            <a:endParaRPr lang="he-IL" sz="4000" dirty="0">
              <a:solidFill>
                <a:schemeClr val="bg1"/>
              </a:solidFill>
            </a:endParaRPr>
          </a:p>
        </p:txBody>
      </p:sp>
      <p:grpSp>
        <p:nvGrpSpPr>
          <p:cNvPr id="13" name="קבוצה 49"/>
          <p:cNvGrpSpPr/>
          <p:nvPr/>
        </p:nvGrpSpPr>
        <p:grpSpPr>
          <a:xfrm>
            <a:off x="682317" y="2018509"/>
            <a:ext cx="7411264" cy="2543236"/>
            <a:chOff x="1399167" y="1249983"/>
            <a:chExt cx="10522813" cy="2599153"/>
          </a:xfrm>
        </p:grpSpPr>
        <p:grpSp>
          <p:nvGrpSpPr>
            <p:cNvPr id="15" name="קבוצה 28"/>
            <p:cNvGrpSpPr/>
            <p:nvPr/>
          </p:nvGrpSpPr>
          <p:grpSpPr>
            <a:xfrm>
              <a:off x="5166529" y="1269033"/>
              <a:ext cx="3299190" cy="2580103"/>
              <a:chOff x="4670942" y="875298"/>
              <a:chExt cx="3299190" cy="2580103"/>
            </a:xfrm>
          </p:grpSpPr>
          <p:sp>
            <p:nvSpPr>
              <p:cNvPr id="38" name="מלבן 10"/>
              <p:cNvSpPr/>
              <p:nvPr/>
            </p:nvSpPr>
            <p:spPr>
              <a:xfrm>
                <a:off x="4683642" y="1341813"/>
                <a:ext cx="2494516" cy="211358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9" name="קבוצה 7"/>
              <p:cNvGrpSpPr/>
              <p:nvPr/>
            </p:nvGrpSpPr>
            <p:grpSpPr>
              <a:xfrm>
                <a:off x="6681518" y="1568837"/>
                <a:ext cx="1288614" cy="734121"/>
                <a:chOff x="6839385" y="4096085"/>
                <a:chExt cx="1288614" cy="734121"/>
              </a:xfrm>
            </p:grpSpPr>
            <p:sp>
              <p:nvSpPr>
                <p:cNvPr id="43" name="מלבן מעוגל 8"/>
                <p:cNvSpPr/>
                <p:nvPr/>
              </p:nvSpPr>
              <p:spPr>
                <a:xfrm>
                  <a:off x="6839385" y="4096085"/>
                  <a:ext cx="1288614" cy="73412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80225" y="4130731"/>
                  <a:ext cx="1213129" cy="6928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5250" tIns="95250" rIns="95250" bIns="95250" numCol="1" spcCol="1270" anchor="ctr" anchorCtr="0">
                  <a:noAutofit/>
                </a:bodyPr>
                <a:lstStyle/>
                <a:p>
                  <a:pPr marL="0" marR="0" lvl="0" indent="0" algn="ctr" defTabSz="111125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35%</a:t>
                  </a:r>
                  <a:endParaRPr kumimoji="0" lang="he-I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קבוצה 11"/>
              <p:cNvGrpSpPr/>
              <p:nvPr/>
            </p:nvGrpSpPr>
            <p:grpSpPr>
              <a:xfrm>
                <a:off x="4670942" y="875298"/>
                <a:ext cx="2494516" cy="363951"/>
                <a:chOff x="4254103" y="25469"/>
                <a:chExt cx="2494516" cy="363951"/>
              </a:xfrm>
            </p:grpSpPr>
            <p:sp>
              <p:nvSpPr>
                <p:cNvPr id="41" name="מלבן 12"/>
                <p:cNvSpPr/>
                <p:nvPr/>
              </p:nvSpPr>
              <p:spPr>
                <a:xfrm>
                  <a:off x="4254103" y="25469"/>
                  <a:ext cx="2494516" cy="36395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254103" y="25469"/>
                  <a:ext cx="2494516" cy="36395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marL="0" marR="0" lvl="0" indent="0" algn="ctr" defTabSz="75565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עליה בשמ"ב</a:t>
                  </a:r>
                  <a:endParaRPr kumimoji="0" lang="he-IL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מלבן 30"/>
            <p:cNvSpPr/>
            <p:nvPr/>
          </p:nvSpPr>
          <p:spPr>
            <a:xfrm>
              <a:off x="8635490" y="1716498"/>
              <a:ext cx="2494516" cy="211358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קבוצה 32"/>
            <p:cNvGrpSpPr/>
            <p:nvPr/>
          </p:nvGrpSpPr>
          <p:grpSpPr>
            <a:xfrm>
              <a:off x="8622790" y="1249983"/>
              <a:ext cx="2494516" cy="363951"/>
              <a:chOff x="4254103" y="25469"/>
              <a:chExt cx="2494516" cy="363951"/>
            </a:xfrm>
          </p:grpSpPr>
          <p:sp>
            <p:nvSpPr>
              <p:cNvPr id="36" name="מלבן 33"/>
              <p:cNvSpPr/>
              <p:nvPr/>
            </p:nvSpPr>
            <p:spPr>
              <a:xfrm>
                <a:off x="4254103" y="25469"/>
                <a:ext cx="2494516" cy="36395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TextBox 36"/>
              <p:cNvSpPr txBox="1"/>
              <p:nvPr/>
            </p:nvSpPr>
            <p:spPr>
              <a:xfrm>
                <a:off x="4254103" y="25469"/>
                <a:ext cx="2494516" cy="36395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marL="0" marR="0" lvl="0" indent="0" algn="ctr" defTabSz="75565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עליה במדד</a:t>
                </a:r>
                <a:endParaRPr kumimoji="0" lang="he-IL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קבוצה 37"/>
            <p:cNvGrpSpPr/>
            <p:nvPr/>
          </p:nvGrpSpPr>
          <p:grpSpPr>
            <a:xfrm>
              <a:off x="1399167" y="1249983"/>
              <a:ext cx="3299190" cy="2580103"/>
              <a:chOff x="4670942" y="875298"/>
              <a:chExt cx="3299190" cy="2580103"/>
            </a:xfrm>
          </p:grpSpPr>
          <p:sp>
            <p:nvSpPr>
              <p:cNvPr id="29" name="מלבן 38"/>
              <p:cNvSpPr/>
              <p:nvPr/>
            </p:nvSpPr>
            <p:spPr>
              <a:xfrm>
                <a:off x="4683642" y="1341813"/>
                <a:ext cx="2494516" cy="211358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0" name="קבוצה 39"/>
              <p:cNvGrpSpPr/>
              <p:nvPr/>
            </p:nvGrpSpPr>
            <p:grpSpPr>
              <a:xfrm>
                <a:off x="6681518" y="1568837"/>
                <a:ext cx="1288614" cy="734122"/>
                <a:chOff x="6839385" y="4096085"/>
                <a:chExt cx="1288614" cy="734122"/>
              </a:xfrm>
            </p:grpSpPr>
            <p:sp>
              <p:nvSpPr>
                <p:cNvPr id="34" name="מלבן מעוגל 43"/>
                <p:cNvSpPr/>
                <p:nvPr/>
              </p:nvSpPr>
              <p:spPr>
                <a:xfrm>
                  <a:off x="6839385" y="4096085"/>
                  <a:ext cx="1288614" cy="734122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839385" y="4130731"/>
                  <a:ext cx="1253970" cy="6928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5250" tIns="95250" rIns="95250" bIns="95250" numCol="1" spcCol="1270" anchor="ctr" anchorCtr="0">
                  <a:noAutofit/>
                </a:bodyPr>
                <a:lstStyle/>
                <a:p>
                  <a:pPr marL="0" marR="0" lvl="0" indent="0" algn="ctr" defTabSz="111125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30%</a:t>
                  </a:r>
                  <a:endParaRPr kumimoji="0" lang="he-IL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קבוצה 40"/>
              <p:cNvGrpSpPr/>
              <p:nvPr/>
            </p:nvGrpSpPr>
            <p:grpSpPr>
              <a:xfrm>
                <a:off x="4670942" y="875298"/>
                <a:ext cx="2494516" cy="363951"/>
                <a:chOff x="4254103" y="25469"/>
                <a:chExt cx="2494516" cy="363951"/>
              </a:xfrm>
            </p:grpSpPr>
            <p:sp>
              <p:nvSpPr>
                <p:cNvPr id="32" name="מלבן 41"/>
                <p:cNvSpPr/>
                <p:nvPr/>
              </p:nvSpPr>
              <p:spPr>
                <a:xfrm>
                  <a:off x="4254103" y="25469"/>
                  <a:ext cx="2494516" cy="363951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254103" y="25469"/>
                  <a:ext cx="2494516" cy="36395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marL="0" marR="0" lvl="0" indent="0" algn="ctr" defTabSz="755650" rtl="1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 panose="020B0604020202020204" pitchFamily="34" charset="0"/>
                    </a:rPr>
                    <a:t>פער</a:t>
                  </a:r>
                  <a:endParaRPr kumimoji="0" lang="he-IL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0" name="תמונה 4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98932" y="1841500"/>
              <a:ext cx="2005779" cy="1828799"/>
            </a:xfrm>
            <a:prstGeom prst="rect">
              <a:avLst/>
            </a:prstGeom>
          </p:spPr>
        </p:pic>
        <p:grpSp>
          <p:nvGrpSpPr>
            <p:cNvPr id="21" name="קבוצה 31"/>
            <p:cNvGrpSpPr/>
            <p:nvPr/>
          </p:nvGrpSpPr>
          <p:grpSpPr>
            <a:xfrm>
              <a:off x="10633366" y="1943522"/>
              <a:ext cx="1288614" cy="734121"/>
              <a:chOff x="6839385" y="4096085"/>
              <a:chExt cx="1288614" cy="734121"/>
            </a:xfrm>
          </p:grpSpPr>
          <p:sp>
            <p:nvSpPr>
              <p:cNvPr id="27" name="מלבן מעוגל 35"/>
              <p:cNvSpPr/>
              <p:nvPr/>
            </p:nvSpPr>
            <p:spPr>
              <a:xfrm>
                <a:off x="6839385" y="4096085"/>
                <a:ext cx="1288614" cy="73412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TextBox 27"/>
              <p:cNvSpPr txBox="1"/>
              <p:nvPr/>
            </p:nvSpPr>
            <p:spPr>
              <a:xfrm>
                <a:off x="6880225" y="4130731"/>
                <a:ext cx="1213129" cy="6928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marL="0" marR="0" lvl="0" indent="0" algn="ctr" defTabSz="1111250" rtl="1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5.5%</a:t>
                </a:r>
                <a:endParaRPr kumimoji="0" lang="he-I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תמונה 4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46140" y="1841500"/>
              <a:ext cx="1511421" cy="1736526"/>
            </a:xfrm>
            <a:prstGeom prst="rect">
              <a:avLst/>
            </a:prstGeom>
          </p:spPr>
        </p:pic>
        <p:pic>
          <p:nvPicPr>
            <p:cNvPr id="26" name="תמונה 4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64542" y="2108622"/>
              <a:ext cx="1986040" cy="1434678"/>
            </a:xfrm>
            <a:prstGeom prst="rect">
              <a:avLst/>
            </a:prstGeom>
          </p:spPr>
        </p:pic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72258" y="604793"/>
            <a:ext cx="7113535" cy="7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he-IL" altLang="en-US" sz="2400" b="1" dirty="0" err="1" smtClean="0"/>
              <a:t>השמ"ב</a:t>
            </a:r>
            <a:r>
              <a:rPr lang="he-IL" altLang="en-US" sz="2400" b="1" dirty="0" smtClean="0"/>
              <a:t> לעומת </a:t>
            </a:r>
            <a:r>
              <a:rPr lang="he-IL" altLang="en-US" sz="2400" b="1" dirty="0" smtClean="0"/>
              <a:t>המדד- 10 שנים האחרונות </a:t>
            </a:r>
          </a:p>
          <a:p>
            <a:pPr algn="ctr">
              <a:defRPr/>
            </a:pPr>
            <a:r>
              <a:rPr lang="he-IL" altLang="en-US" sz="1600" b="1" dirty="0" smtClean="0"/>
              <a:t>מרץ </a:t>
            </a:r>
            <a:r>
              <a:rPr lang="he-IL" altLang="en-US" sz="1600" b="1" dirty="0" smtClean="0"/>
              <a:t>2010 ועד מרץ 2020</a:t>
            </a:r>
            <a:r>
              <a:rPr lang="he-IL" altLang="en-US" sz="2400" b="1" dirty="0" smtClean="0"/>
              <a:t> </a:t>
            </a:r>
            <a:endParaRPr lang="he-IL" altLang="en-US" sz="2400" b="1" dirty="0"/>
          </a:p>
        </p:txBody>
      </p:sp>
      <p:sp>
        <p:nvSpPr>
          <p:cNvPr id="47" name="Rectangle 4"/>
          <p:cNvSpPr/>
          <p:nvPr/>
        </p:nvSpPr>
        <p:spPr>
          <a:xfrm>
            <a:off x="8418633" y="3885084"/>
            <a:ext cx="3526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he-IL" sz="28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בשנת 2020 </a:t>
            </a:r>
            <a:r>
              <a:rPr lang="he-IL" sz="2800" b="1" dirty="0" err="1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השמ"ב</a:t>
            </a:r>
            <a:r>
              <a:rPr lang="he-IL" sz="28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 עלה </a:t>
            </a:r>
            <a:r>
              <a:rPr lang="he-IL" sz="2800" b="1" dirty="0" err="1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בכ</a:t>
            </a:r>
            <a:r>
              <a:rPr lang="he-IL" sz="28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- </a:t>
            </a:r>
            <a:r>
              <a:rPr lang="he-IL" sz="36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7.4% </a:t>
            </a:r>
            <a:r>
              <a:rPr lang="he-IL" sz="1600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(1/20- 1/21)</a:t>
            </a:r>
            <a:endParaRPr lang="he-IL" sz="1600" dirty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52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17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6002" y="-3836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199084" y="953106"/>
            <a:ext cx="77299" cy="3414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61015" y="2351643"/>
            <a:ext cx="77299" cy="3414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0594" y="191562"/>
            <a:ext cx="34446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מה עושים ?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47" name="Rectangle 4"/>
          <p:cNvSpPr/>
          <p:nvPr/>
        </p:nvSpPr>
        <p:spPr>
          <a:xfrm>
            <a:off x="8418633" y="2797257"/>
            <a:ext cx="3526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he-IL" sz="28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בשנת 2020 </a:t>
            </a:r>
            <a:r>
              <a:rPr lang="he-IL" sz="2800" b="1" dirty="0" err="1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השמ"ב</a:t>
            </a:r>
            <a:r>
              <a:rPr lang="he-IL" sz="28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 עלה </a:t>
            </a:r>
            <a:r>
              <a:rPr lang="he-IL" sz="2800" b="1" dirty="0" err="1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בכ</a:t>
            </a:r>
            <a:r>
              <a:rPr lang="he-IL" sz="28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- </a:t>
            </a:r>
            <a:r>
              <a:rPr lang="he-IL" sz="36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7.4% </a:t>
            </a:r>
            <a:r>
              <a:rPr lang="he-IL" sz="1600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(1/20- 1/21)</a:t>
            </a:r>
            <a:endParaRPr lang="he-IL" sz="1600" dirty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57368" y="915147"/>
            <a:ext cx="7384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000" b="1" dirty="0" smtClean="0"/>
              <a:t>מבוטחים לפני גיל פרישה וטרם צברו 70% קצבה 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000" b="1" dirty="0" smtClean="0"/>
              <a:t>מבוטחים לפני גיל פרישה שצברו 70% פנסיה וממשיכים הפקדות </a:t>
            </a:r>
            <a:endParaRPr lang="he-IL" sz="2000" b="1" dirty="0" smtClean="0"/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000" b="1" dirty="0" smtClean="0"/>
              <a:t>מבוטחים שהגיעו לגיל הפרישה וטרם צברו 70% פנסיה 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000" b="1" dirty="0" smtClean="0"/>
              <a:t>מבוטחים שהגיעו לגיל הפרישה וצברו 70% פנסיה ומקבלים פנסיה 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000" b="1" dirty="0" smtClean="0"/>
              <a:t>מבוטחים שהגיעו לגיל הפרישה וצברו 70% פנסיה וממשיכים הפקדות </a:t>
            </a:r>
            <a:endParaRPr 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800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18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שכר מבוטח – השכר שממנו חוסכים 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0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07977" y="1390612"/>
            <a:ext cx="52131" cy="3126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07978" y="2488498"/>
            <a:ext cx="52132" cy="31260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1032" y="347846"/>
            <a:ext cx="338586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dirty="0" smtClean="0">
                <a:solidFill>
                  <a:schemeClr val="bg1"/>
                </a:solidFill>
              </a:rPr>
              <a:t>"מענק שנים עודפות" </a:t>
            </a:r>
          </a:p>
          <a:p>
            <a:r>
              <a:rPr lang="he-IL" sz="3000" dirty="0" smtClean="0">
                <a:solidFill>
                  <a:schemeClr val="bg1"/>
                </a:solidFill>
              </a:rPr>
              <a:t>גם הוא עשוי להשפיע </a:t>
            </a:r>
            <a:endParaRPr lang="he-IL" sz="3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68" y="881513"/>
            <a:ext cx="7553735" cy="34163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בגין כל הפקדה לקרן </a:t>
            </a:r>
            <a:r>
              <a:rPr lang="he-IL" dirty="0"/>
              <a:t>מעבר  ל- 420 חודשי הפקדות </a:t>
            </a:r>
            <a:r>
              <a:rPr lang="he-IL" u="sng" dirty="0"/>
              <a:t>ולפני גיל פרישה</a:t>
            </a:r>
            <a:r>
              <a:rPr lang="he-IL" dirty="0"/>
              <a:t>, </a:t>
            </a:r>
            <a:endParaRPr lang="he-IL" dirty="0" smtClean="0"/>
          </a:p>
          <a:p>
            <a:r>
              <a:rPr lang="he-IL" dirty="0" smtClean="0"/>
              <a:t>נצבר </a:t>
            </a:r>
            <a:r>
              <a:rPr lang="he-IL" dirty="0"/>
              <a:t>סכום חד פעמי בגובה של 6.25% מהשכר הקובע לפנסיה </a:t>
            </a:r>
            <a:endParaRPr lang="he-IL" dirty="0" smtClean="0"/>
          </a:p>
          <a:p>
            <a:endParaRPr lang="he-IL" b="1" dirty="0">
              <a:solidFill>
                <a:srgbClr val="C00000"/>
              </a:solidFill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  <a:p>
            <a:r>
              <a:rPr lang="he-IL" b="1" dirty="0" smtClean="0">
                <a:solidFill>
                  <a:srgbClr val="C0000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לדוגמא</a:t>
            </a:r>
            <a:r>
              <a:rPr lang="he-IL" b="1" dirty="0">
                <a:solidFill>
                  <a:srgbClr val="C0000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: </a:t>
            </a:r>
            <a:endParaRPr lang="he-IL" b="1" dirty="0" smtClean="0">
              <a:solidFill>
                <a:srgbClr val="C00000"/>
              </a:solidFill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  <a:p>
            <a:endParaRPr lang="he-IL" b="1" dirty="0">
              <a:solidFill>
                <a:srgbClr val="C00000"/>
              </a:solidFill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  <a:p>
            <a:r>
              <a:rPr lang="he-IL" dirty="0">
                <a:solidFill>
                  <a:srgbClr val="C00000"/>
                </a:solidFill>
                <a:latin typeface="Guttman Yad-Light" panose="02010401010101010101" pitchFamily="2" charset="-79"/>
              </a:rPr>
              <a:t>רינה הגיעה לגיל 62 בשנת 2019 ויש לה 470 הפקדות במקפת הוותיקה. היא </a:t>
            </a:r>
            <a:r>
              <a:rPr lang="he-IL" dirty="0" smtClean="0">
                <a:solidFill>
                  <a:srgbClr val="C00000"/>
                </a:solidFill>
                <a:latin typeface="Guttman Yad-Light" panose="02010401010101010101" pitchFamily="2" charset="-79"/>
              </a:rPr>
              <a:t>זכאית</a:t>
            </a:r>
          </a:p>
          <a:p>
            <a:r>
              <a:rPr lang="he-IL" dirty="0" smtClean="0">
                <a:solidFill>
                  <a:srgbClr val="C00000"/>
                </a:solidFill>
                <a:latin typeface="Guttman Yad-Light" panose="02010401010101010101" pitchFamily="2" charset="-79"/>
              </a:rPr>
              <a:t>ל"מענק </a:t>
            </a:r>
            <a:r>
              <a:rPr lang="he-IL" dirty="0">
                <a:solidFill>
                  <a:srgbClr val="C00000"/>
                </a:solidFill>
                <a:latin typeface="Guttman Yad-Light" panose="02010401010101010101" pitchFamily="2" charset="-79"/>
              </a:rPr>
              <a:t>שנים עודפות" בגין 50 חודשים  (420 – 470) </a:t>
            </a:r>
            <a:endParaRPr lang="he-IL" dirty="0" smtClean="0">
              <a:solidFill>
                <a:srgbClr val="C00000"/>
              </a:solidFill>
              <a:latin typeface="Guttman Yad-Light" panose="02010401010101010101" pitchFamily="2" charset="-79"/>
            </a:endParaRPr>
          </a:p>
          <a:p>
            <a:endParaRPr lang="he-IL" dirty="0">
              <a:solidFill>
                <a:srgbClr val="C00000"/>
              </a:solidFill>
              <a:latin typeface="Guttman Yad-Light" panose="02010401010101010101" pitchFamily="2" charset="-79"/>
            </a:endParaRPr>
          </a:p>
          <a:p>
            <a:endParaRPr lang="he-IL" dirty="0"/>
          </a:p>
          <a:p>
            <a:r>
              <a:rPr lang="he-IL" dirty="0"/>
              <a:t>גובה המענק :                   </a:t>
            </a:r>
            <a:r>
              <a:rPr lang="he-IL" b="1" dirty="0"/>
              <a:t>46,875 </a:t>
            </a:r>
            <a:r>
              <a:rPr lang="he-IL" dirty="0"/>
              <a:t>   =    50    *    6.25%    *   15,000 </a:t>
            </a:r>
          </a:p>
          <a:p>
            <a:r>
              <a:rPr lang="he-IL" dirty="0"/>
              <a:t>                                       </a:t>
            </a:r>
            <a:r>
              <a:rPr lang="he-IL" sz="1400" dirty="0"/>
              <a:t>מענק             עודף חודשי      שיעור המענק      שכר קובע    </a:t>
            </a:r>
          </a:p>
          <a:p>
            <a:endParaRPr lang="he-IL" dirty="0"/>
          </a:p>
        </p:txBody>
      </p:sp>
      <p:sp>
        <p:nvSpPr>
          <p:cNvPr id="50" name="Rectangle 3"/>
          <p:cNvSpPr/>
          <p:nvPr/>
        </p:nvSpPr>
        <p:spPr>
          <a:xfrm>
            <a:off x="8375073" y="3089907"/>
            <a:ext cx="3490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</a:pPr>
            <a:r>
              <a:rPr lang="he-IL" dirty="0" smtClean="0">
                <a:solidFill>
                  <a:schemeClr val="bg1"/>
                </a:solidFill>
              </a:rPr>
              <a:t>בחישוב </a:t>
            </a:r>
            <a:r>
              <a:rPr lang="he-IL" dirty="0">
                <a:solidFill>
                  <a:schemeClr val="bg1"/>
                </a:solidFill>
              </a:rPr>
              <a:t>מענק שנים עודפות, הקרן </a:t>
            </a:r>
            <a:endParaRPr lang="he-IL" dirty="0" smtClean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</a:pPr>
            <a:r>
              <a:rPr lang="he-IL" dirty="0" smtClean="0">
                <a:solidFill>
                  <a:schemeClr val="bg1"/>
                </a:solidFill>
              </a:rPr>
              <a:t>מחשבת לפי ממוצע יחסים של </a:t>
            </a:r>
            <a:r>
              <a:rPr lang="he-IL" b="1" u="sng" dirty="0" smtClean="0">
                <a:solidFill>
                  <a:schemeClr val="bg1"/>
                </a:solidFill>
              </a:rPr>
              <a:t>כל</a:t>
            </a:r>
            <a:r>
              <a:rPr lang="he-IL" dirty="0" smtClean="0">
                <a:solidFill>
                  <a:schemeClr val="bg1"/>
                </a:solidFill>
              </a:rPr>
              <a:t> חודשי ההפקדה 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שכר מבוטח – השכר שממנו חוסכים 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19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0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64818" y="137616"/>
            <a:ext cx="32282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chemeClr val="bg1"/>
                </a:solidFill>
              </a:rPr>
              <a:t>סיכום </a:t>
            </a:r>
          </a:p>
          <a:p>
            <a:r>
              <a:rPr lang="he-IL" sz="3600" dirty="0" smtClean="0">
                <a:solidFill>
                  <a:schemeClr val="bg1"/>
                </a:solidFill>
              </a:rPr>
              <a:t>המשך/הפסקת הפקדות </a:t>
            </a:r>
            <a:endParaRPr lang="he-IL" sz="3600" dirty="0" smtClean="0">
              <a:solidFill>
                <a:schemeClr val="bg1"/>
              </a:solidFill>
            </a:endParaRPr>
          </a:p>
          <a:p>
            <a:endParaRPr lang="he-IL" sz="3600" dirty="0">
              <a:solidFill>
                <a:schemeClr val="bg1"/>
              </a:solidFill>
            </a:endParaRPr>
          </a:p>
        </p:txBody>
      </p:sp>
      <p:graphicFrame>
        <p:nvGraphicFramePr>
          <p:cNvPr id="16" name="דיאגרמה 15"/>
          <p:cNvGraphicFramePr/>
          <p:nvPr>
            <p:extLst>
              <p:ext uri="{D42A27DB-BD31-4B8C-83A1-F6EECF244321}">
                <p14:modId xmlns:p14="http://schemas.microsoft.com/office/powerpoint/2010/main" val="2683077803"/>
              </p:ext>
            </p:extLst>
          </p:nvPr>
        </p:nvGraphicFramePr>
        <p:xfrm>
          <a:off x="835415" y="1312598"/>
          <a:ext cx="6704244" cy="365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543953" y="3818809"/>
            <a:ext cx="35320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מה ההעדפות ? האם אני מעדיף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יותר פנסיה או סכום חד פעמי או שילוב  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139721228"/>
              </p:ext>
            </p:extLst>
          </p:nvPr>
        </p:nvGraphicFramePr>
        <p:xfrm>
          <a:off x="9642128" y="5074262"/>
          <a:ext cx="1346438" cy="129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324404" y="1527150"/>
            <a:ext cx="77299" cy="3414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386335" y="3114881"/>
            <a:ext cx="77299" cy="34142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8543953" y="3354000"/>
            <a:ext cx="3526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600" b="1" dirty="0" smtClean="0">
                <a:solidFill>
                  <a:schemeClr val="bg1"/>
                </a:solidFill>
              </a:rPr>
              <a:t>ליבון צרכים : </a:t>
            </a:r>
            <a:endParaRPr lang="he-I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0" y="12722"/>
            <a:ext cx="12234183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939900" y="1099049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7670985" y="484780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5446387" y="4847798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cxnSp>
        <p:nvCxnSpPr>
          <p:cNvPr id="40" name="מחבר ישר 39"/>
          <p:cNvCxnSpPr/>
          <p:nvPr/>
        </p:nvCxnSpPr>
        <p:spPr>
          <a:xfrm flipH="1" flipV="1">
            <a:off x="-42183" y="648821"/>
            <a:ext cx="11515768" cy="43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6637746" y="484801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147AB3F-374B-40FD-90FC-664927FEB74F}"/>
              </a:ext>
            </a:extLst>
          </p:cNvPr>
          <p:cNvSpPr txBox="1">
            <a:spLocks/>
          </p:cNvSpPr>
          <p:nvPr/>
        </p:nvSpPr>
        <p:spPr>
          <a:xfrm>
            <a:off x="49876" y="138803"/>
            <a:ext cx="11465831" cy="6635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defTabSz="1125416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he-IL" sz="4000" dirty="0" smtClean="0">
                <a:solidFill>
                  <a:schemeClr val="bg1"/>
                </a:solidFill>
                <a:latin typeface="Poalim" panose="00000500000000000000" pitchFamily="2" charset="-79"/>
                <a:cs typeface="+mn-cs"/>
              </a:rPr>
              <a:t>מה במצגת ? </a:t>
            </a:r>
            <a:endParaRPr lang="aa-ET" sz="4000" dirty="0">
              <a:solidFill>
                <a:schemeClr val="bg1"/>
              </a:solidFill>
              <a:latin typeface="Poalim" panose="00000500000000000000" pitchFamily="2" charset="-79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4533421" y="63193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697" y="1201971"/>
            <a:ext cx="10411888" cy="329320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סוגיות והתנהלות נכונה בצומת קבלת החלטות על הפנסיה </a:t>
            </a:r>
          </a:p>
          <a:p>
            <a:endParaRPr lang="he-IL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bg1"/>
                </a:solidFill>
              </a:rPr>
              <a:t>המשך או הפסקת הפקדות לפני גיל פרישה וצבירה של 70% פנסיה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bg1"/>
                </a:solidFill>
              </a:rPr>
              <a:t>המשך עבודה לאחר גיל פרישה וקבלת פנסיה במקביל למשכורת או דחיה למועד אחר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bg1"/>
                </a:solidFill>
              </a:rPr>
              <a:t>המשך צבירת זכויות לאחר גיל פרישה או קבלת פנסיה הנמוכה מ- 70% פנסיה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dirty="0" smtClean="0">
                <a:solidFill>
                  <a:schemeClr val="bg1"/>
                </a:solidFill>
              </a:rPr>
              <a:t>היוון קצבה (עד 25% מהפנסיה </a:t>
            </a:r>
          </a:p>
          <a:p>
            <a:endParaRPr lang="he-IL" sz="2400" dirty="0">
              <a:solidFill>
                <a:schemeClr val="bg1"/>
              </a:solidFill>
            </a:endParaRPr>
          </a:p>
          <a:p>
            <a:r>
              <a:rPr lang="he-IL" sz="3200" b="1" dirty="0" smtClean="0">
                <a:solidFill>
                  <a:schemeClr val="bg1"/>
                </a:solidFill>
              </a:rPr>
              <a:t>קיבוע זכויות קצבה המעניק הטבה במס על הקצבה  </a:t>
            </a:r>
            <a:endParaRPr lang="he-I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20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smtClean="0">
                <a:latin typeface="Arial" pitchFamily="34" charset="0"/>
              </a:rPr>
              <a:t>שכר מבוטח – השכר שממנו חוסכים 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-9215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62873" y="749688"/>
            <a:ext cx="76971" cy="32638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62874" y="1847572"/>
            <a:ext cx="76971" cy="32638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9429" y="347846"/>
            <a:ext cx="3387466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הפקדת 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פרמיית מינימום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8511308" y="2426652"/>
            <a:ext cx="34906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000" dirty="0">
                <a:solidFill>
                  <a:schemeClr val="bg1"/>
                </a:solidFill>
              </a:rPr>
              <a:t>רלוונטית אך ורק בעת ניתוק יחסי עובד ומעסיק </a:t>
            </a:r>
          </a:p>
        </p:txBody>
      </p:sp>
      <p:sp>
        <p:nvSpPr>
          <p:cNvPr id="1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8574574" y="594266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8558233" y="5344135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8574574" y="4768071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16" y="655622"/>
            <a:ext cx="7830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he-IL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he-IL" smtClean="0">
                <a:solidFill>
                  <a:prstClr val="black"/>
                </a:solidFill>
              </a:rPr>
              <a:t>הפרמיה היא תשלום מינימלי לקרן המחושב לפי 20.5% ממחצית שכר מינימום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he-IL" smtClean="0">
                <a:solidFill>
                  <a:prstClr val="black"/>
                </a:solidFill>
              </a:rPr>
              <a:t>ההפקדה מבוצעת מול קרן הפנסיה, באופן עצמאי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he-IL" smtClean="0">
                <a:solidFill>
                  <a:prstClr val="black"/>
                </a:solidFill>
              </a:rPr>
              <a:t>ביטוח נכות ושאירים נשמר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he-IL" smtClean="0"/>
              <a:t>בתום 24 חודשי הפקדה, לא ניתן לחזור לשכר המבוטח שהיה</a:t>
            </a:r>
            <a:endParaRPr lang="he-IL" dirty="0" smtClean="0"/>
          </a:p>
        </p:txBody>
      </p:sp>
      <p:graphicFrame>
        <p:nvGraphicFramePr>
          <p:cNvPr id="19" name="דיאגרמה 3"/>
          <p:cNvGraphicFramePr/>
          <p:nvPr>
            <p:extLst>
              <p:ext uri="{D42A27DB-BD31-4B8C-83A1-F6EECF244321}">
                <p14:modId xmlns:p14="http://schemas.microsoft.com/office/powerpoint/2010/main" val="3493377520"/>
              </p:ext>
            </p:extLst>
          </p:nvPr>
        </p:nvGraphicFramePr>
        <p:xfrm>
          <a:off x="1364693" y="3692353"/>
          <a:ext cx="662629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1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8985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CBD0-E84E-40C2-AF54-42B2BA5ED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2" charset="-79"/>
                <a:ea typeface="+mn-ea"/>
                <a:cs typeface="Poalim" panose="00000500000000000000" pitchFamily="2" charset="-79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2" charset="-79"/>
              <a:ea typeface="+mn-ea"/>
              <a:cs typeface="Poalim" panose="00000500000000000000" pitchFamily="2" charset="-79"/>
            </a:endParaRPr>
          </a:p>
        </p:txBody>
      </p:sp>
      <p:sp>
        <p:nvSpPr>
          <p:cNvPr id="25" name="מציין מיקום של כותרת תחתונה 4"/>
          <p:cNvSpPr txBox="1">
            <a:spLocks/>
          </p:cNvSpPr>
          <p:nvPr/>
        </p:nvSpPr>
        <p:spPr>
          <a:xfrm>
            <a:off x="4037527" y="6372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18902106" flipH="1">
            <a:off x="6041050" y="3790076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6055838" y="423610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6036472" y="335017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6" name="כותרת 1"/>
          <p:cNvSpPr txBox="1">
            <a:spLocks/>
          </p:cNvSpPr>
          <p:nvPr/>
        </p:nvSpPr>
        <p:spPr>
          <a:xfrm>
            <a:off x="1882527" y="676457"/>
            <a:ext cx="8569010" cy="27333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pPr lvl="0"/>
            <a:r>
              <a:rPr lang="he-IL" sz="6000" b="1" dirty="0" smtClean="0"/>
              <a:t>המשך עבודה בגיל פרישה</a:t>
            </a:r>
            <a:endParaRPr lang="he-IL" sz="60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4292" y="6400655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-102615" y="-15132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7702183" y="332903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817003" y="7046375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4510869" y="7046376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5241695" y="7051256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3081556" y="64304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2528" y="-15132"/>
            <a:ext cx="3789472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956" y="3147637"/>
            <a:ext cx="2337466" cy="287382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147AB3F-374B-40FD-90FC-664927FEB74F}"/>
              </a:ext>
            </a:extLst>
          </p:cNvPr>
          <p:cNvSpPr txBox="1">
            <a:spLocks/>
          </p:cNvSpPr>
          <p:nvPr/>
        </p:nvSpPr>
        <p:spPr>
          <a:xfrm>
            <a:off x="7909726" y="390008"/>
            <a:ext cx="4200483" cy="235248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>
                <a:cs typeface="+mn-cs"/>
              </a:rPr>
              <a:t>אני ממשיך לעבוד </a:t>
            </a:r>
          </a:p>
          <a:p>
            <a:r>
              <a:rPr lang="he-IL" sz="3200" b="1" dirty="0">
                <a:cs typeface="+mn-cs"/>
              </a:rPr>
              <a:t>ב"גיל פרישה", </a:t>
            </a:r>
          </a:p>
          <a:p>
            <a:r>
              <a:rPr lang="he-IL" sz="3200" b="1" dirty="0">
                <a:cs typeface="+mn-cs"/>
              </a:rPr>
              <a:t>צברתי 70% זכויות</a:t>
            </a:r>
          </a:p>
          <a:p>
            <a:r>
              <a:rPr lang="he-IL" sz="3200" b="1" dirty="0">
                <a:cs typeface="+mn-cs"/>
              </a:rPr>
              <a:t>קצבה. האם לקבל</a:t>
            </a:r>
          </a:p>
          <a:p>
            <a:r>
              <a:rPr lang="he-IL" sz="3200" b="1" dirty="0">
                <a:cs typeface="+mn-cs"/>
              </a:rPr>
              <a:t>או לדחות את </a:t>
            </a:r>
          </a:p>
          <a:p>
            <a:r>
              <a:rPr lang="he-IL" sz="3200" b="1" dirty="0">
                <a:cs typeface="+mn-cs"/>
              </a:rPr>
              <a:t>תשלומי הפנסיה</a:t>
            </a:r>
            <a:endParaRPr lang="he-IL" sz="3200" dirty="0"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2070" y="1469821"/>
            <a:ext cx="2666064" cy="195917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8000">
                <a:schemeClr val="bg2">
                  <a:lumMod val="9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</a:gra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אישה בגיל 62 </a:t>
            </a:r>
          </a:p>
          <a:p>
            <a:r>
              <a:rPr lang="he-IL" dirty="0"/>
              <a:t>צברה 70% קצבה </a:t>
            </a:r>
          </a:p>
          <a:p>
            <a:r>
              <a:rPr lang="he-IL" dirty="0"/>
              <a:t>במקפת </a:t>
            </a:r>
          </a:p>
          <a:p>
            <a:r>
              <a:rPr lang="he-IL" dirty="0"/>
              <a:t>וממשיכה לעבוד</a:t>
            </a:r>
          </a:p>
          <a:p>
            <a:endParaRPr lang="he-IL" sz="1600" dirty="0"/>
          </a:p>
          <a:p>
            <a:endParaRPr lang="he-IL" sz="1600" dirty="0" smtClean="0"/>
          </a:p>
          <a:p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5214" y="1483121"/>
            <a:ext cx="2671726" cy="193899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78000">
                <a:schemeClr val="bg2">
                  <a:lumMod val="9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גבר בגיל 67</a:t>
            </a:r>
          </a:p>
          <a:p>
            <a:r>
              <a:rPr lang="he-IL" dirty="0"/>
              <a:t>צבר 70% קצבה  </a:t>
            </a:r>
          </a:p>
          <a:p>
            <a:r>
              <a:rPr lang="he-IL" dirty="0"/>
              <a:t>במקפת</a:t>
            </a:r>
          </a:p>
          <a:p>
            <a:r>
              <a:rPr lang="he-IL" dirty="0"/>
              <a:t>וממשיך לעבוד</a:t>
            </a:r>
          </a:p>
          <a:p>
            <a:endParaRPr lang="he-IL" sz="1600" dirty="0"/>
          </a:p>
          <a:p>
            <a:endParaRPr lang="he-IL" sz="1600" dirty="0" smtClean="0"/>
          </a:p>
          <a:p>
            <a:endParaRPr lang="he-IL" sz="1600" dirty="0"/>
          </a:p>
        </p:txBody>
      </p:sp>
      <p:sp>
        <p:nvSpPr>
          <p:cNvPr id="25" name="מלבן 24"/>
          <p:cNvSpPr/>
          <p:nvPr/>
        </p:nvSpPr>
        <p:spPr>
          <a:xfrm>
            <a:off x="4433790" y="1490642"/>
            <a:ext cx="910719" cy="98454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5495850" y="512682"/>
            <a:ext cx="17379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 </a:t>
            </a:r>
            <a:endParaRPr lang="he-IL" sz="28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18" y="4253773"/>
            <a:ext cx="67721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אלטרנטיבה – המשך הפקדות בקרן פנסיה חדשה / </a:t>
            </a:r>
            <a:r>
              <a:rPr lang="he-IL" dirty="0" err="1" smtClean="0">
                <a:solidFill>
                  <a:schemeClr val="bg1"/>
                </a:solidFill>
              </a:rPr>
              <a:t>קופ"ג</a:t>
            </a:r>
            <a:r>
              <a:rPr lang="he-IL" dirty="0" smtClean="0">
                <a:solidFill>
                  <a:schemeClr val="bg1"/>
                </a:solidFill>
              </a:rPr>
              <a:t>/ פוליסת ביטוח 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27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32" y="1469741"/>
            <a:ext cx="903702" cy="1031648"/>
          </a:xfrm>
          <a:prstGeom prst="rect">
            <a:avLst/>
          </a:prstGeom>
          <a:effectLst>
            <a:outerShdw blurRad="63500" sx="101100" sy="101100" algn="ct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6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23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שכר מבוטח – השכר שממנו חוסכים 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-28039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54642" y="784045"/>
            <a:ext cx="45719" cy="3459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54641" y="3236550"/>
            <a:ext cx="45719" cy="35092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7819" y="347846"/>
            <a:ext cx="317907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המשך דוגמא,,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8390839" y="2656118"/>
            <a:ext cx="3653808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400" dirty="0">
                <a:solidFill>
                  <a:schemeClr val="bg1"/>
                </a:solidFill>
              </a:rPr>
              <a:t>מבוטחת בגיל 62 </a:t>
            </a:r>
            <a:r>
              <a:rPr lang="he-IL" sz="1400" dirty="0" smtClean="0">
                <a:solidFill>
                  <a:schemeClr val="bg1"/>
                </a:solidFill>
              </a:rPr>
              <a:t>ממשיכה לעבוד עד 67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צברה </a:t>
            </a:r>
            <a:r>
              <a:rPr lang="he-IL" sz="1400" dirty="0">
                <a:solidFill>
                  <a:schemeClr val="bg1"/>
                </a:solidFill>
              </a:rPr>
              <a:t>70% זכויות ב"מקפת" </a:t>
            </a:r>
            <a:endParaRPr lang="he-IL" sz="14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יכולה להתחיל לקבל פנסיה חודשית של 11,000 </a:t>
            </a:r>
            <a:r>
              <a:rPr lang="he-IL" sz="1400" dirty="0">
                <a:solidFill>
                  <a:schemeClr val="bg1"/>
                </a:solidFill>
              </a:rPr>
              <a:t>₪ ברוטו. 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או להמשיך/להפסיק הפקדות לקרן  בסך של 4,100 ₪בחודש  (</a:t>
            </a:r>
            <a:r>
              <a:rPr lang="he-IL" sz="1400" dirty="0">
                <a:solidFill>
                  <a:schemeClr val="bg1"/>
                </a:solidFill>
              </a:rPr>
              <a:t>עובד+ מעסיק) 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משכורתה – </a:t>
            </a:r>
            <a:r>
              <a:rPr lang="he-IL" sz="1400" dirty="0">
                <a:solidFill>
                  <a:schemeClr val="bg1"/>
                </a:solidFill>
              </a:rPr>
              <a:t>22,000 ברוטו </a:t>
            </a:r>
            <a:endParaRPr lang="he-IL" sz="14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שכר מבוטח – 20,000 </a:t>
            </a:r>
            <a:endParaRPr lang="he-IL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דיאגרמה 3"/>
          <p:cNvGraphicFramePr/>
          <p:nvPr>
            <p:extLst>
              <p:ext uri="{D42A27DB-BD31-4B8C-83A1-F6EECF244321}">
                <p14:modId xmlns:p14="http://schemas.microsoft.com/office/powerpoint/2010/main" val="2442954136"/>
              </p:ext>
            </p:extLst>
          </p:nvPr>
        </p:nvGraphicFramePr>
        <p:xfrm>
          <a:off x="721384" y="5014057"/>
          <a:ext cx="6938045" cy="9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4098950463"/>
              </p:ext>
            </p:extLst>
          </p:nvPr>
        </p:nvGraphicFramePr>
        <p:xfrm>
          <a:off x="554621" y="347846"/>
          <a:ext cx="6161490" cy="353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0770" y="4255368"/>
            <a:ext cx="524214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b="1" dirty="0" smtClean="0"/>
              <a:t>סה"כ – 228,000 + תוספת בפנסיה עקב שיפור ממוצעים (?)  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5340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24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-42209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שכר מבוטח – השכר שממנו חוסכים 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-42209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54642" y="784045"/>
            <a:ext cx="45719" cy="3459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29896" y="3612703"/>
            <a:ext cx="45719" cy="35092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7819" y="347846"/>
            <a:ext cx="317907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המשך דוגמא,,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8390839" y="2656118"/>
            <a:ext cx="3653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</a:rPr>
              <a:t>מבוטחת בגיל 62 </a:t>
            </a:r>
            <a:r>
              <a:rPr lang="he-IL" sz="1600" dirty="0" smtClean="0">
                <a:solidFill>
                  <a:schemeClr val="bg1"/>
                </a:solidFill>
              </a:rPr>
              <a:t>ממשיכה לעבוד עד 67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צברה </a:t>
            </a:r>
            <a:r>
              <a:rPr lang="he-IL" sz="1600" dirty="0">
                <a:solidFill>
                  <a:schemeClr val="bg1"/>
                </a:solidFill>
              </a:rPr>
              <a:t>70% זכויות ב"מקפת" </a:t>
            </a:r>
            <a:endParaRPr lang="he-IL" sz="16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יכולה להתחיל לקבל פנסיה חודשית של 11,000 </a:t>
            </a:r>
            <a:r>
              <a:rPr lang="he-IL" sz="1600" dirty="0">
                <a:solidFill>
                  <a:schemeClr val="bg1"/>
                </a:solidFill>
              </a:rPr>
              <a:t>₪ ברוטו. 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או להמשיך/להפסיק הפקדות לקרן  בסך של 4,100 ₪בחודש  (</a:t>
            </a:r>
            <a:r>
              <a:rPr lang="he-IL" sz="1600" dirty="0">
                <a:solidFill>
                  <a:schemeClr val="bg1"/>
                </a:solidFill>
              </a:rPr>
              <a:t>עובד+ מעסיק) 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משכורתה – </a:t>
            </a:r>
            <a:r>
              <a:rPr lang="he-IL" sz="1600" dirty="0">
                <a:solidFill>
                  <a:schemeClr val="bg1"/>
                </a:solidFill>
              </a:rPr>
              <a:t>22,000 ברוטו </a:t>
            </a:r>
            <a:endParaRPr lang="he-IL" sz="16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שכר מבוטח – 20,000 </a:t>
            </a:r>
            <a:endParaRPr lang="he-IL" sz="1600" dirty="0">
              <a:solidFill>
                <a:schemeClr val="bg1"/>
              </a:solidFill>
            </a:endParaRPr>
          </a:p>
        </p:txBody>
      </p:sp>
      <p:graphicFrame>
        <p:nvGraphicFramePr>
          <p:cNvPr id="16" name="דיאגרמה 3"/>
          <p:cNvGraphicFramePr/>
          <p:nvPr>
            <p:extLst>
              <p:ext uri="{D42A27DB-BD31-4B8C-83A1-F6EECF244321}">
                <p14:modId xmlns:p14="http://schemas.microsoft.com/office/powerpoint/2010/main" val="3613341804"/>
              </p:ext>
            </p:extLst>
          </p:nvPr>
        </p:nvGraphicFramePr>
        <p:xfrm>
          <a:off x="1929284" y="5075105"/>
          <a:ext cx="5701226" cy="94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דיאגרמה 26"/>
          <p:cNvGraphicFramePr/>
          <p:nvPr>
            <p:extLst>
              <p:ext uri="{D42A27DB-BD31-4B8C-83A1-F6EECF244321}">
                <p14:modId xmlns:p14="http://schemas.microsoft.com/office/powerpoint/2010/main" val="1127136391"/>
              </p:ext>
            </p:extLst>
          </p:nvPr>
        </p:nvGraphicFramePr>
        <p:xfrm>
          <a:off x="554620" y="514359"/>
          <a:ext cx="7075890" cy="30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7805" y="4148461"/>
            <a:ext cx="362952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b="1" dirty="0" smtClean="0"/>
              <a:t>סה"כ -  657,000 = 429,000 + 228,000 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38089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25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>
                <a:solidFill>
                  <a:schemeClr val="bg1"/>
                </a:solidFill>
              </a:rPr>
              <a:t>הקרן תצבור את </a:t>
            </a:r>
            <a:r>
              <a:rPr lang="he-IL" b="1" dirty="0" smtClean="0">
                <a:solidFill>
                  <a:schemeClr val="bg1"/>
                </a:solidFill>
              </a:rPr>
              <a:t>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-42209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54642" y="784045"/>
            <a:ext cx="45719" cy="3459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29896" y="3612703"/>
            <a:ext cx="45719" cy="35092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5152" y="347846"/>
            <a:ext cx="332174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המשך דוגמא,, 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8390839" y="2656118"/>
            <a:ext cx="3653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</a:rPr>
              <a:t>מבוטחת בגיל 62 </a:t>
            </a:r>
            <a:r>
              <a:rPr lang="he-IL" sz="1600" dirty="0" smtClean="0">
                <a:solidFill>
                  <a:schemeClr val="bg1"/>
                </a:solidFill>
              </a:rPr>
              <a:t>ממשיכה לעבוד עד 67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צברה </a:t>
            </a:r>
            <a:r>
              <a:rPr lang="he-IL" sz="1600" dirty="0">
                <a:solidFill>
                  <a:schemeClr val="bg1"/>
                </a:solidFill>
              </a:rPr>
              <a:t>70% זכויות ב"מקפת" </a:t>
            </a:r>
            <a:endParaRPr lang="he-IL" sz="16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יכולה להתחיל לקבל פנסיה חודשית של 11,000 </a:t>
            </a:r>
            <a:r>
              <a:rPr lang="he-IL" sz="1600" dirty="0">
                <a:solidFill>
                  <a:schemeClr val="bg1"/>
                </a:solidFill>
              </a:rPr>
              <a:t>₪ ברוטו. 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או להמשיך/להפסיק הפקדות לקרן  בסך של 4,100 ₪בחודש  (</a:t>
            </a:r>
            <a:r>
              <a:rPr lang="he-IL" sz="1600" dirty="0">
                <a:solidFill>
                  <a:schemeClr val="bg1"/>
                </a:solidFill>
              </a:rPr>
              <a:t>עובד+ מעסיק) </a:t>
            </a: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משכורתה – </a:t>
            </a:r>
            <a:r>
              <a:rPr lang="he-IL" sz="1600" dirty="0">
                <a:solidFill>
                  <a:schemeClr val="bg1"/>
                </a:solidFill>
              </a:rPr>
              <a:t>22,000 ברוטו </a:t>
            </a:r>
            <a:endParaRPr lang="he-IL" sz="16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שכר מבוטח – 20,000 </a:t>
            </a:r>
            <a:endParaRPr lang="he-IL" sz="1600" dirty="0">
              <a:solidFill>
                <a:schemeClr val="bg1"/>
              </a:solidFill>
            </a:endParaRPr>
          </a:p>
        </p:txBody>
      </p:sp>
      <p:graphicFrame>
        <p:nvGraphicFramePr>
          <p:cNvPr id="27" name="דיאגרמה 26"/>
          <p:cNvGraphicFramePr/>
          <p:nvPr>
            <p:extLst>
              <p:ext uri="{D42A27DB-BD31-4B8C-83A1-F6EECF244321}">
                <p14:modId xmlns:p14="http://schemas.microsoft.com/office/powerpoint/2010/main" val="486819141"/>
              </p:ext>
            </p:extLst>
          </p:nvPr>
        </p:nvGraphicFramePr>
        <p:xfrm>
          <a:off x="1298856" y="509852"/>
          <a:ext cx="6628942" cy="62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500" y="1406174"/>
            <a:ext cx="7209025" cy="21185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הקרן תצבור </a:t>
            </a:r>
            <a:r>
              <a:rPr lang="he-IL" dirty="0" smtClean="0"/>
              <a:t>עבורה את כל הפנסיות </a:t>
            </a:r>
            <a:r>
              <a:rPr lang="he-IL" dirty="0"/>
              <a:t>ותשלם </a:t>
            </a:r>
            <a:r>
              <a:rPr lang="he-IL" dirty="0" err="1"/>
              <a:t>רטרו</a:t>
            </a:r>
            <a:r>
              <a:rPr lang="he-IL" dirty="0"/>
              <a:t> ביום בו תבקש לקבל </a:t>
            </a:r>
            <a:r>
              <a:rPr lang="he-IL" dirty="0" smtClean="0"/>
              <a:t>פנסיה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 smtClean="0"/>
              <a:t>העובדת תפתח קופה חדשה להמשך הפקדות חודשיות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 smtClean="0"/>
              <a:t>את הפרשי הקצבה שתקבל מהקרן </a:t>
            </a:r>
            <a:r>
              <a:rPr lang="he-IL" dirty="0" err="1" smtClean="0"/>
              <a:t>רטרו</a:t>
            </a:r>
            <a:r>
              <a:rPr lang="he-IL" dirty="0" smtClean="0"/>
              <a:t>, תוכל לפרוס לשנים קודמות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 smtClean="0"/>
              <a:t>במקרה פטירה ובהעדר שאירים, היורשים על פי חוק יקבלו את סך הפנסיות</a:t>
            </a:r>
          </a:p>
          <a:p>
            <a:pPr>
              <a:lnSpc>
                <a:spcPct val="150000"/>
              </a:lnSpc>
            </a:pPr>
            <a:r>
              <a:rPr lang="he-IL" dirty="0"/>
              <a:t> </a:t>
            </a:r>
            <a:r>
              <a:rPr lang="he-IL" dirty="0" smtClean="0"/>
              <a:t>   שנצברו ולא ערכי פדיון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61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0" y="0"/>
            <a:ext cx="12234183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1617642" y="4699753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1590948" y="1879191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1590948" y="1395322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cxnSp>
        <p:nvCxnSpPr>
          <p:cNvPr id="40" name="מחבר ישר 39"/>
          <p:cNvCxnSpPr/>
          <p:nvPr/>
        </p:nvCxnSpPr>
        <p:spPr>
          <a:xfrm flipH="1" flipV="1">
            <a:off x="-42183" y="648821"/>
            <a:ext cx="11515768" cy="43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1590948" y="892322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147AB3F-374B-40FD-90FC-664927FEB74F}"/>
              </a:ext>
            </a:extLst>
          </p:cNvPr>
          <p:cNvSpPr txBox="1">
            <a:spLocks/>
          </p:cNvSpPr>
          <p:nvPr/>
        </p:nvSpPr>
        <p:spPr>
          <a:xfrm>
            <a:off x="49876" y="138803"/>
            <a:ext cx="11465831" cy="6635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defTabSz="1125416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he-IL" dirty="0" smtClean="0">
                <a:solidFill>
                  <a:schemeClr val="bg1"/>
                </a:solidFill>
                <a:latin typeface="Poalim" panose="00000500000000000000" pitchFamily="2" charset="-79"/>
                <a:cs typeface="+mn-cs"/>
              </a:rPr>
              <a:t>החלטתי לקבל פנסיה במקביל למשכורת, מה עושים ? </a:t>
            </a:r>
            <a:endParaRPr lang="aa-ET" dirty="0">
              <a:solidFill>
                <a:schemeClr val="bg1"/>
              </a:solidFill>
              <a:latin typeface="Poalim" panose="00000500000000000000" pitchFamily="2" charset="-79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26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4675199" y="63482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7" name="Diagram 4"/>
          <p:cNvGraphicFramePr/>
          <p:nvPr>
            <p:extLst>
              <p:ext uri="{D42A27DB-BD31-4B8C-83A1-F6EECF244321}">
                <p14:modId xmlns:p14="http://schemas.microsoft.com/office/powerpoint/2010/main" val="1311378723"/>
              </p:ext>
            </p:extLst>
          </p:nvPr>
        </p:nvGraphicFramePr>
        <p:xfrm>
          <a:off x="1297206" y="1346715"/>
          <a:ext cx="99742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36584" y="4911154"/>
            <a:ext cx="693491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solidFill>
                  <a:srgbClr val="C00000"/>
                </a:solidFill>
              </a:rPr>
              <a:t>את התהליך רצוי לעבור עם יועץ פנסיוני מומחה בתחום </a:t>
            </a:r>
            <a:endParaRPr lang="he-I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-3495" y="-15132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7702183" y="332903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817003" y="7046375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4510869" y="7046376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5241695" y="7051256"/>
            <a:ext cx="201261" cy="168206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27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3081556" y="64304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2528" y="-15132"/>
            <a:ext cx="3789472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054" y="3355682"/>
            <a:ext cx="2337466" cy="28738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42118" y="1469821"/>
            <a:ext cx="2990123" cy="1938992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8000">
                <a:schemeClr val="bg2">
                  <a:lumMod val="9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</a:gra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אישה בגיל </a:t>
            </a:r>
            <a:r>
              <a:rPr lang="he-IL" dirty="0" smtClean="0"/>
              <a:t>62 </a:t>
            </a:r>
          </a:p>
          <a:p>
            <a:r>
              <a:rPr lang="he-IL" dirty="0" smtClean="0"/>
              <a:t>צברה 60% קצבה </a:t>
            </a:r>
          </a:p>
          <a:p>
            <a:r>
              <a:rPr lang="he-IL" dirty="0" smtClean="0"/>
              <a:t>במקפת </a:t>
            </a:r>
          </a:p>
          <a:p>
            <a:r>
              <a:rPr lang="he-IL" dirty="0" smtClean="0"/>
              <a:t>וממשיכה לעבוד</a:t>
            </a:r>
          </a:p>
          <a:p>
            <a:endParaRPr lang="he-IL" sz="1600" dirty="0"/>
          </a:p>
          <a:p>
            <a:endParaRPr lang="he-IL" sz="1600" dirty="0" smtClean="0"/>
          </a:p>
          <a:p>
            <a:endParaRPr lang="he-IL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387" y="1469821"/>
            <a:ext cx="2976300" cy="193899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78000">
                <a:schemeClr val="bg2">
                  <a:lumMod val="9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גבר בגיל 67</a:t>
            </a:r>
          </a:p>
          <a:p>
            <a:r>
              <a:rPr lang="he-IL" dirty="0" smtClean="0"/>
              <a:t>צבר 62% קצבה  </a:t>
            </a:r>
          </a:p>
          <a:p>
            <a:r>
              <a:rPr lang="he-IL" dirty="0" smtClean="0"/>
              <a:t>במקפת</a:t>
            </a:r>
          </a:p>
          <a:p>
            <a:r>
              <a:rPr lang="he-IL" dirty="0" smtClean="0"/>
              <a:t>וממשיך לעבוד</a:t>
            </a:r>
          </a:p>
          <a:p>
            <a:endParaRPr lang="he-IL" sz="1600" dirty="0"/>
          </a:p>
          <a:p>
            <a:endParaRPr lang="he-IL" sz="1600" dirty="0" smtClean="0"/>
          </a:p>
          <a:p>
            <a:endParaRPr lang="he-IL" sz="1600" dirty="0"/>
          </a:p>
        </p:txBody>
      </p:sp>
      <p:sp>
        <p:nvSpPr>
          <p:cNvPr id="25" name="מלבן 24"/>
          <p:cNvSpPr/>
          <p:nvPr/>
        </p:nvSpPr>
        <p:spPr>
          <a:xfrm>
            <a:off x="4738624" y="1469821"/>
            <a:ext cx="1110384" cy="105103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5495850" y="512682"/>
            <a:ext cx="17379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לדוגמא </a:t>
            </a:r>
            <a:endParaRPr lang="he-IL" sz="2800" dirty="0">
              <a:solidFill>
                <a:schemeClr val="bg1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408" y="4075540"/>
            <a:ext cx="543770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</a:rPr>
              <a:t>ניתן לקבל גם משכורת וגם פנסיה מלאה (אין קיזוז) </a:t>
            </a:r>
            <a:endParaRPr lang="he-IL" sz="2000" b="1" dirty="0">
              <a:solidFill>
                <a:schemeClr val="bg1"/>
              </a:solidFill>
            </a:endParaRPr>
          </a:p>
        </p:txBody>
      </p:sp>
      <p:pic>
        <p:nvPicPr>
          <p:cNvPr id="27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132" y="1469741"/>
            <a:ext cx="1155952" cy="1051114"/>
          </a:xfrm>
          <a:prstGeom prst="rect">
            <a:avLst/>
          </a:prstGeom>
          <a:effectLst>
            <a:outerShdw blurRad="63500" sx="101100" sy="101100" algn="ctr" rotWithShape="0">
              <a:prstClr val="black">
                <a:alpha val="25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8419361" y="347846"/>
            <a:ext cx="3637534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/>
              <a:t>מה קורה אם בגיל </a:t>
            </a:r>
          </a:p>
          <a:p>
            <a:r>
              <a:rPr lang="he-IL" sz="3200" b="1" dirty="0" smtClean="0"/>
              <a:t>הפרישה נצבר </a:t>
            </a:r>
          </a:p>
          <a:p>
            <a:r>
              <a:rPr lang="he-IL" sz="3200" b="1" dirty="0" smtClean="0"/>
              <a:t>פחות מ- 70% פנסיה</a:t>
            </a:r>
          </a:p>
          <a:p>
            <a:r>
              <a:rPr lang="he-IL" sz="3200" b="1" dirty="0" smtClean="0"/>
              <a:t>האם כדאי להתחיל </a:t>
            </a:r>
          </a:p>
          <a:p>
            <a:r>
              <a:rPr lang="he-IL" sz="3200" b="1" dirty="0" smtClean="0"/>
              <a:t>לקבל אותה ? 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973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28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>
                <a:solidFill>
                  <a:schemeClr val="bg1"/>
                </a:solidFill>
              </a:rPr>
              <a:t>הקרן תצבור את </a:t>
            </a:r>
            <a:r>
              <a:rPr lang="he-IL" b="1" dirty="0" smtClean="0">
                <a:solidFill>
                  <a:schemeClr val="bg1"/>
                </a:solidFill>
              </a:rPr>
              <a:t>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5073" y="-42209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54642" y="784045"/>
            <a:ext cx="45719" cy="3459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229896" y="3612703"/>
            <a:ext cx="45719" cy="35092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7600" y="347846"/>
            <a:ext cx="3509295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נבחן סוגיה זאת </a:t>
            </a:r>
          </a:p>
          <a:p>
            <a:r>
              <a:rPr lang="he-IL" sz="4000" dirty="0" smtClean="0">
                <a:solidFill>
                  <a:schemeClr val="bg1"/>
                </a:solidFill>
              </a:rPr>
              <a:t>באמצעות דוגמא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50" name="Rectangle 3"/>
          <p:cNvSpPr/>
          <p:nvPr/>
        </p:nvSpPr>
        <p:spPr>
          <a:xfrm>
            <a:off x="8390839" y="2656118"/>
            <a:ext cx="365380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</a:rPr>
              <a:t>מבוטחת בגיל 62 </a:t>
            </a:r>
            <a:r>
              <a:rPr lang="he-IL" sz="1600" dirty="0" smtClean="0">
                <a:solidFill>
                  <a:schemeClr val="bg1"/>
                </a:solidFill>
              </a:rPr>
              <a:t>ממשיכה לעבוד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צברה במקפת 60%   </a:t>
            </a:r>
            <a:endParaRPr lang="he-IL" sz="1600" dirty="0">
              <a:solidFill>
                <a:schemeClr val="bg1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הפנסיה החודשית היא   </a:t>
            </a:r>
            <a:r>
              <a:rPr lang="he-IL" sz="1600" dirty="0">
                <a:solidFill>
                  <a:schemeClr val="bg1"/>
                </a:solidFill>
              </a:rPr>
              <a:t>9,300 ברוטו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</a:rPr>
              <a:t>ההפקדה החודשית לקרן- 4,100 ₪  (עובד+ מעסיק)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600" b="1" dirty="0">
                <a:solidFill>
                  <a:schemeClr val="bg1"/>
                </a:solidFill>
              </a:rPr>
              <a:t> </a:t>
            </a:r>
            <a:r>
              <a:rPr lang="he-IL" sz="1600" dirty="0">
                <a:solidFill>
                  <a:schemeClr val="bg1"/>
                </a:solidFill>
              </a:rPr>
              <a:t>משכורת – 22,000 </a:t>
            </a:r>
            <a:endParaRPr lang="he-IL" sz="1600" dirty="0" smtClean="0">
              <a:solidFill>
                <a:schemeClr val="bg1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 </a:t>
            </a:r>
            <a:r>
              <a:rPr lang="he-IL" sz="1600" dirty="0">
                <a:solidFill>
                  <a:schemeClr val="bg1"/>
                </a:solidFill>
              </a:rPr>
              <a:t>שכר מבוטח – 20,000</a:t>
            </a:r>
          </a:p>
        </p:txBody>
      </p:sp>
      <p:graphicFrame>
        <p:nvGraphicFramePr>
          <p:cNvPr id="13" name="דיאגרמה 4"/>
          <p:cNvGraphicFramePr/>
          <p:nvPr>
            <p:extLst>
              <p:ext uri="{D42A27DB-BD31-4B8C-83A1-F6EECF244321}">
                <p14:modId xmlns:p14="http://schemas.microsoft.com/office/powerpoint/2010/main" val="3640828035"/>
              </p:ext>
            </p:extLst>
          </p:nvPr>
        </p:nvGraphicFramePr>
        <p:xfrm>
          <a:off x="970225" y="1009565"/>
          <a:ext cx="6574881" cy="42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9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0394" y="-55856"/>
            <a:ext cx="3319462" cy="685800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568218" y="1864415"/>
            <a:ext cx="84496" cy="2566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CBD0-E84E-40C2-AF54-42B2BA5ED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2" charset="-79"/>
                <a:ea typeface="+mn-ea"/>
                <a:cs typeface="Poalim" panose="00000500000000000000" pitchFamily="2" charset="-79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2" charset="-79"/>
              <a:ea typeface="+mn-ea"/>
              <a:cs typeface="Poalim" panose="00000500000000000000" pitchFamily="2" charset="-79"/>
            </a:endParaRPr>
          </a:p>
        </p:txBody>
      </p:sp>
      <p:sp>
        <p:nvSpPr>
          <p:cNvPr id="20" name="כותרת 1"/>
          <p:cNvSpPr txBox="1">
            <a:spLocks/>
          </p:cNvSpPr>
          <p:nvPr/>
        </p:nvSpPr>
        <p:spPr>
          <a:xfrm>
            <a:off x="8825279" y="-102093"/>
            <a:ext cx="3135247" cy="17714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r>
              <a:rPr lang="he-IL" sz="4000" b="1" dirty="0" smtClean="0">
                <a:cs typeface="+mn-cs"/>
              </a:rPr>
              <a:t>היוון קצבה מקרן הפנסיה </a:t>
            </a:r>
            <a:endParaRPr lang="he-IL" sz="4000" b="1" dirty="0"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>
            <a:off x="8260304" y="2720805"/>
            <a:ext cx="244738" cy="885211"/>
            <a:chOff x="9359899" y="1845713"/>
            <a:chExt cx="244738" cy="885211"/>
          </a:xfrm>
        </p:grpSpPr>
        <p:sp>
          <p:nvSpPr>
            <p:cNvPr id="19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1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2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3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grpSp>
        <p:nvGrpSpPr>
          <p:cNvPr id="35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>
            <a:off x="227500" y="5458158"/>
            <a:ext cx="244738" cy="885211"/>
            <a:chOff x="9359899" y="1845713"/>
            <a:chExt cx="244738" cy="885211"/>
          </a:xfrm>
        </p:grpSpPr>
        <p:sp>
          <p:nvSpPr>
            <p:cNvPr id="36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37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38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39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pic>
        <p:nvPicPr>
          <p:cNvPr id="33" name="תמונה 3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1" y="0"/>
            <a:ext cx="8872539" cy="2216804"/>
          </a:xfrm>
          <a:prstGeom prst="rect">
            <a:avLst/>
          </a:prstGeom>
        </p:spPr>
      </p:pic>
      <p:graphicFrame>
        <p:nvGraphicFramePr>
          <p:cNvPr id="40" name="Diagram 3"/>
          <p:cNvGraphicFramePr/>
          <p:nvPr>
            <p:extLst>
              <p:ext uri="{D42A27DB-BD31-4B8C-83A1-F6EECF244321}">
                <p14:modId xmlns:p14="http://schemas.microsoft.com/office/powerpoint/2010/main" val="3208349698"/>
              </p:ext>
            </p:extLst>
          </p:nvPr>
        </p:nvGraphicFramePr>
        <p:xfrm>
          <a:off x="1428328" y="2060848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18902106" flipH="1">
            <a:off x="8496063" y="633636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8510851" y="107966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8491485" y="19373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41" name="כותרת 1"/>
          <p:cNvSpPr txBox="1">
            <a:spLocks/>
          </p:cNvSpPr>
          <p:nvPr/>
        </p:nvSpPr>
        <p:spPr>
          <a:xfrm>
            <a:off x="8738918" y="3048995"/>
            <a:ext cx="3135247" cy="13521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r>
              <a:rPr lang="he-IL" sz="3600" b="1" dirty="0" smtClean="0">
                <a:cs typeface="+mn-cs"/>
              </a:rPr>
              <a:t>שיעור ההיוון </a:t>
            </a:r>
          </a:p>
          <a:p>
            <a:r>
              <a:rPr lang="he-IL" sz="3600" b="1" dirty="0">
                <a:cs typeface="+mn-cs"/>
              </a:rPr>
              <a:t> </a:t>
            </a:r>
            <a:r>
              <a:rPr lang="he-IL" sz="3600" b="1" dirty="0" smtClean="0">
                <a:cs typeface="+mn-cs"/>
              </a:rPr>
              <a:t>עד 25% </a:t>
            </a:r>
            <a:endParaRPr lang="he-IL" sz="3600" b="1" dirty="0">
              <a:cs typeface="+mn-cs"/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532196" y="3055026"/>
            <a:ext cx="84496" cy="2566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2379488" y="6420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6098" y="6454350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4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530045" y="0"/>
            <a:ext cx="3661954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3</a:t>
            </a:fld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43" y="3125"/>
            <a:ext cx="8584687" cy="2654731"/>
          </a:xfrm>
          <a:prstGeom prst="rect">
            <a:avLst/>
          </a:prstGeom>
        </p:spPr>
      </p:pic>
      <p:sp>
        <p:nvSpPr>
          <p:cNvPr id="9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1178290" y="1687847"/>
            <a:ext cx="122498" cy="103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0318" y="532751"/>
            <a:ext cx="316714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b="1" dirty="0" smtClean="0">
                <a:solidFill>
                  <a:schemeClr val="bg1"/>
                </a:solidFill>
              </a:rPr>
              <a:t>קהל הומוגני </a:t>
            </a:r>
          </a:p>
          <a:p>
            <a:pPr algn="r"/>
            <a:r>
              <a:rPr lang="he-IL" sz="4000" b="1" dirty="0" smtClean="0">
                <a:solidFill>
                  <a:schemeClr val="bg1"/>
                </a:solidFill>
              </a:rPr>
              <a:t>יחסית 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203" y="3482776"/>
            <a:ext cx="6786918" cy="2550304"/>
          </a:xfrm>
          <a:prstGeom prst="rect">
            <a:avLst/>
          </a:prstGeom>
          <a:noFill/>
        </p:spPr>
        <p:txBody>
          <a:bodyPr wrap="square" tIns="72000" rIns="108000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800" b="1" dirty="0" smtClean="0">
                <a:solidFill>
                  <a:srgbClr val="C00000"/>
                </a:solidFill>
              </a:rPr>
              <a:t>מבוטחים במקפת הוותיקה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800" b="1" dirty="0" smtClean="0">
                <a:solidFill>
                  <a:srgbClr val="C00000"/>
                </a:solidFill>
              </a:rPr>
              <a:t>ממשיכים לעבוד לאחר גיל הפרישה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800" b="1" dirty="0" smtClean="0">
                <a:solidFill>
                  <a:srgbClr val="C00000"/>
                </a:solidFill>
              </a:rPr>
              <a:t>פער גילאים קטן </a:t>
            </a:r>
          </a:p>
          <a:p>
            <a:pPr>
              <a:buClr>
                <a:srgbClr val="C00000"/>
              </a:buClr>
            </a:pPr>
            <a:endParaRPr lang="he-IL" sz="2800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he-IL" sz="2800" b="1" dirty="0" smtClean="0">
                <a:solidFill>
                  <a:srgbClr val="C0000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וכמובן, כל אחד הוא עולם ומלואו !  </a:t>
            </a:r>
          </a:p>
          <a:p>
            <a:pPr>
              <a:buClr>
                <a:srgbClr val="C00000"/>
              </a:buClr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מציין מיקום של כותרת תחתונה 4"/>
          <p:cNvSpPr txBox="1">
            <a:spLocks/>
          </p:cNvSpPr>
          <p:nvPr/>
        </p:nvSpPr>
        <p:spPr>
          <a:xfrm>
            <a:off x="2484932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2425" y="6400654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9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5920" y="0"/>
            <a:ext cx="3319462" cy="6858000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543215" y="2163244"/>
            <a:ext cx="45719" cy="2749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CBD0-E84E-40C2-AF54-42B2BA5ED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2" charset="-79"/>
                <a:ea typeface="+mn-ea"/>
                <a:cs typeface="Poalim" panose="00000500000000000000" pitchFamily="2" charset="-79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2" charset="-79"/>
              <a:ea typeface="+mn-ea"/>
              <a:cs typeface="Poalim" panose="00000500000000000000" pitchFamily="2" charset="-79"/>
            </a:endParaRPr>
          </a:p>
        </p:txBody>
      </p:sp>
      <p:sp>
        <p:nvSpPr>
          <p:cNvPr id="20" name="כותרת 1"/>
          <p:cNvSpPr txBox="1">
            <a:spLocks/>
          </p:cNvSpPr>
          <p:nvPr/>
        </p:nvSpPr>
        <p:spPr>
          <a:xfrm>
            <a:off x="8908432" y="387026"/>
            <a:ext cx="3135247" cy="17714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r>
              <a:rPr lang="he-IL" sz="3600" b="1" dirty="0" smtClean="0">
                <a:cs typeface="+mn-cs"/>
              </a:rPr>
              <a:t>היוון קצבה מקרן </a:t>
            </a:r>
            <a:r>
              <a:rPr lang="he-IL" sz="3600" b="1" dirty="0" smtClean="0">
                <a:cs typeface="+mn-cs"/>
              </a:rPr>
              <a:t>הפנסיה</a:t>
            </a:r>
          </a:p>
          <a:p>
            <a:r>
              <a:rPr lang="he-IL" sz="3600" b="1" dirty="0" smtClean="0">
                <a:cs typeface="+mn-cs"/>
              </a:rPr>
              <a:t>האם עסקה כלכלית טובה ? </a:t>
            </a:r>
            <a:r>
              <a:rPr lang="he-IL" sz="3600" b="1" dirty="0" smtClean="0">
                <a:cs typeface="+mn-cs"/>
              </a:rPr>
              <a:t> </a:t>
            </a:r>
            <a:endParaRPr lang="he-IL" sz="3600" b="1" dirty="0">
              <a:cs typeface="+mn-cs"/>
            </a:endParaRPr>
          </a:p>
        </p:txBody>
      </p:sp>
      <p:pic>
        <p:nvPicPr>
          <p:cNvPr id="33" name="תמונה 32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1" y="0"/>
            <a:ext cx="8872539" cy="1484784"/>
          </a:xfrm>
          <a:prstGeom prst="rect">
            <a:avLst/>
          </a:prstGeom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543215" y="4103659"/>
            <a:ext cx="45719" cy="2749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2379488" y="6420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6098" y="6454350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טבלה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42908"/>
              </p:ext>
            </p:extLst>
          </p:nvPr>
        </p:nvGraphicFramePr>
        <p:xfrm>
          <a:off x="1578006" y="1877888"/>
          <a:ext cx="6023992" cy="230091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776986">
                  <a:extLst>
                    <a:ext uri="{9D8B030D-6E8A-4147-A177-3AD203B41FA5}">
                      <a16:colId xmlns:a16="http://schemas.microsoft.com/office/drawing/2014/main" val="80307423"/>
                    </a:ext>
                  </a:extLst>
                </a:gridCol>
                <a:gridCol w="2511153">
                  <a:extLst>
                    <a:ext uri="{9D8B030D-6E8A-4147-A177-3AD203B41FA5}">
                      <a16:colId xmlns:a16="http://schemas.microsoft.com/office/drawing/2014/main" val="1080968285"/>
                    </a:ext>
                  </a:extLst>
                </a:gridCol>
                <a:gridCol w="2735853">
                  <a:extLst>
                    <a:ext uri="{9D8B030D-6E8A-4147-A177-3AD203B41FA5}">
                      <a16:colId xmlns:a16="http://schemas.microsoft.com/office/drawing/2014/main" val="3186215417"/>
                    </a:ext>
                  </a:extLst>
                </a:gridCol>
              </a:tblGrid>
              <a:tr h="438270"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פנסיה ברוטו- 10,000 , היוון – 25% </a:t>
                      </a:r>
                      <a:endParaRPr lang="he-I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456589"/>
                  </a:ext>
                </a:extLst>
              </a:tr>
              <a:tr h="43827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הוון</a:t>
                      </a:r>
                      <a:r>
                        <a:rPr lang="he-IL" baseline="0" dirty="0"/>
                        <a:t> ל-5 שנים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הוון לכל החיים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481408"/>
                  </a:ext>
                </a:extLst>
              </a:tr>
              <a:tr h="7121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62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131,550</a:t>
                      </a:r>
                      <a:r>
                        <a:rPr lang="he-IL" sz="1600" baseline="0" dirty="0" smtClean="0"/>
                        <a:t> </a:t>
                      </a:r>
                      <a:r>
                        <a:rPr lang="he-IL" sz="1600" baseline="0" dirty="0" smtClean="0"/>
                        <a:t>= </a:t>
                      </a:r>
                      <a:r>
                        <a:rPr lang="he-IL" sz="1600" baseline="0" dirty="0" smtClean="0"/>
                        <a:t>52.62 </a:t>
                      </a:r>
                      <a:r>
                        <a:rPr lang="en-US" sz="1600" baseline="0" dirty="0"/>
                        <a:t>X</a:t>
                      </a:r>
                      <a:r>
                        <a:rPr lang="he-IL" sz="1600" baseline="0" dirty="0"/>
                        <a:t> 2,500</a:t>
                      </a:r>
                      <a:endParaRPr lang="he-I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473,750 </a:t>
                      </a:r>
                      <a:r>
                        <a:rPr lang="he-IL" sz="1600" dirty="0"/>
                        <a:t>= </a:t>
                      </a:r>
                      <a:r>
                        <a:rPr lang="he-IL" sz="1600" dirty="0" smtClean="0"/>
                        <a:t>189.5 </a:t>
                      </a:r>
                      <a:r>
                        <a:rPr lang="en-US" sz="1600" dirty="0"/>
                        <a:t>X</a:t>
                      </a:r>
                      <a:r>
                        <a:rPr lang="he-IL" sz="1600" dirty="0"/>
                        <a:t> 2,500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721058"/>
                  </a:ext>
                </a:extLst>
              </a:tr>
              <a:tr h="712188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67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128,850 </a:t>
                      </a:r>
                      <a:r>
                        <a:rPr lang="he-IL" sz="1600" dirty="0"/>
                        <a:t>= </a:t>
                      </a:r>
                      <a:r>
                        <a:rPr lang="he-IL" sz="1600" dirty="0" smtClean="0"/>
                        <a:t>51.54 </a:t>
                      </a:r>
                      <a:r>
                        <a:rPr lang="en-US" sz="1600" dirty="0"/>
                        <a:t>X</a:t>
                      </a:r>
                      <a:r>
                        <a:rPr lang="he-IL" sz="1600" dirty="0"/>
                        <a:t> 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385,325 </a:t>
                      </a:r>
                      <a:r>
                        <a:rPr lang="he-IL" sz="1600" dirty="0"/>
                        <a:t>= </a:t>
                      </a:r>
                      <a:r>
                        <a:rPr lang="he-IL" sz="1600" dirty="0" smtClean="0"/>
                        <a:t>154.13 </a:t>
                      </a:r>
                      <a:r>
                        <a:rPr lang="en-US" sz="1600" dirty="0"/>
                        <a:t>X</a:t>
                      </a:r>
                      <a:r>
                        <a:rPr lang="he-IL" sz="1600" dirty="0"/>
                        <a:t> 2,500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141610"/>
                  </a:ext>
                </a:extLst>
              </a:tr>
            </a:tbl>
          </a:graphicData>
        </a:graphic>
      </p:graphicFrame>
      <p:sp>
        <p:nvSpPr>
          <p:cNvPr id="28" name="חץ ימינה מקווקו 27"/>
          <p:cNvSpPr/>
          <p:nvPr/>
        </p:nvSpPr>
        <p:spPr>
          <a:xfrm rot="5400000">
            <a:off x="5870266" y="4269008"/>
            <a:ext cx="432048" cy="360040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חץ ימינה מקווקו 28"/>
          <p:cNvSpPr/>
          <p:nvPr/>
        </p:nvSpPr>
        <p:spPr>
          <a:xfrm rot="5400000">
            <a:off x="2593902" y="4269008"/>
            <a:ext cx="432048" cy="360040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TextBox 29"/>
          <p:cNvSpPr txBox="1"/>
          <p:nvPr/>
        </p:nvSpPr>
        <p:spPr>
          <a:xfrm>
            <a:off x="4646130" y="4809068"/>
            <a:ext cx="30963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פנסיה לאחר ההיוון – 7,500</a:t>
            </a:r>
          </a:p>
          <a:p>
            <a:pPr algn="ctr"/>
            <a:r>
              <a:rPr lang="he-IL" sz="1400" dirty="0" smtClean="0"/>
              <a:t> </a:t>
            </a:r>
            <a:r>
              <a:rPr lang="he-IL" sz="1400" b="1" dirty="0" smtClean="0"/>
              <a:t>עד תום 5 שנים </a:t>
            </a:r>
            <a:endParaRPr lang="he-IL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27084" y="4809068"/>
            <a:ext cx="3121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פנסיה לאחר היוון – 7,500 </a:t>
            </a:r>
            <a:endParaRPr lang="he-IL" sz="1400" dirty="0"/>
          </a:p>
          <a:p>
            <a:pPr algn="ctr"/>
            <a:r>
              <a:rPr lang="he-IL" sz="1400" b="1" dirty="0"/>
              <a:t>לכל החיים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87479" y="3784540"/>
            <a:ext cx="309634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כיום המקדם קצבה של גבר בגיל 67 הוא 200 כלומר, שווי אקטוארי של 2,500 הוא 500,000 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500,000 &gt; 385,325</a:t>
            </a:r>
          </a:p>
        </p:txBody>
      </p:sp>
    </p:spTree>
    <p:extLst>
      <p:ext uri="{BB962C8B-B14F-4D97-AF65-F5344CB8AC3E}">
        <p14:creationId xmlns:p14="http://schemas.microsoft.com/office/powerpoint/2010/main" val="14179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8870394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870394" y="0"/>
            <a:ext cx="3319462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CBD0-E84E-40C2-AF54-42B2BA5ED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2" charset="-79"/>
                <a:ea typeface="+mn-ea"/>
                <a:cs typeface="Poalim" panose="00000500000000000000" pitchFamily="2" charset="-79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2" charset="-79"/>
              <a:ea typeface="+mn-ea"/>
              <a:cs typeface="Poalim" panose="00000500000000000000" pitchFamily="2" charset="-79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5400000" flipH="1" flipV="1">
            <a:off x="7652503" y="81612"/>
            <a:ext cx="244738" cy="885211"/>
            <a:chOff x="9359899" y="1845713"/>
            <a:chExt cx="244738" cy="885211"/>
          </a:xfrm>
        </p:grpSpPr>
        <p:sp>
          <p:nvSpPr>
            <p:cNvPr id="19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1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2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3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25" name="מציין מיקום של כותרת תחתונה 4"/>
          <p:cNvSpPr txBox="1">
            <a:spLocks/>
          </p:cNvSpPr>
          <p:nvPr/>
        </p:nvSpPr>
        <p:spPr>
          <a:xfrm>
            <a:off x="2326774" y="63853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>
            <a:off x="863553" y="4378905"/>
            <a:ext cx="244738" cy="885211"/>
            <a:chOff x="9359899" y="1845713"/>
            <a:chExt cx="244738" cy="885211"/>
          </a:xfrm>
        </p:grpSpPr>
        <p:sp>
          <p:nvSpPr>
            <p:cNvPr id="36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37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38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39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18902106" flipH="1">
            <a:off x="9146857" y="5607412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9161645" y="6053443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9142279" y="5167506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6" name="כותרת 1"/>
          <p:cNvSpPr txBox="1">
            <a:spLocks/>
          </p:cNvSpPr>
          <p:nvPr/>
        </p:nvSpPr>
        <p:spPr>
          <a:xfrm>
            <a:off x="8760798" y="408860"/>
            <a:ext cx="3137303" cy="1932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r>
              <a:rPr lang="he-IL" sz="4000" b="1" dirty="0" smtClean="0">
                <a:cs typeface="+mn-cs"/>
              </a:rPr>
              <a:t>משיכה </a:t>
            </a:r>
          </a:p>
          <a:p>
            <a:r>
              <a:rPr lang="he-IL" sz="4000" b="1" dirty="0" smtClean="0">
                <a:cs typeface="+mn-cs"/>
              </a:rPr>
              <a:t>בערכי פדיון</a:t>
            </a:r>
          </a:p>
          <a:p>
            <a:endParaRPr lang="he-IL" sz="4000" b="1" dirty="0">
              <a:cs typeface="+mn-cs"/>
            </a:endParaRPr>
          </a:p>
          <a:p>
            <a:r>
              <a:rPr lang="he-IL" sz="4000" b="1" dirty="0" smtClean="0">
                <a:cs typeface="+mn-cs"/>
              </a:rPr>
              <a:t> </a:t>
            </a:r>
            <a:endParaRPr lang="he-IL" sz="4000" b="1" dirty="0">
              <a:cs typeface="+mn-cs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9657" y="6435665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תרשים זרימה: נתונים 32"/>
          <p:cNvSpPr/>
          <p:nvPr/>
        </p:nvSpPr>
        <p:spPr>
          <a:xfrm>
            <a:off x="800654" y="1257569"/>
            <a:ext cx="7416824" cy="2736304"/>
          </a:xfrm>
          <a:prstGeom prst="flowChartInputOutp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 smtClean="0">
              <a:solidFill>
                <a:schemeClr val="tx1"/>
              </a:solidFill>
            </a:endParaRPr>
          </a:p>
          <a:p>
            <a:endParaRPr lang="he-IL" sz="2000" b="1" dirty="0" smtClean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1600" b="1" dirty="0">
              <a:solidFill>
                <a:schemeClr val="tx1"/>
              </a:solidFill>
            </a:endParaRPr>
          </a:p>
          <a:p>
            <a:endParaRPr lang="he-IL" sz="1600" b="1" dirty="0" smtClean="0">
              <a:solidFill>
                <a:schemeClr val="tx1"/>
              </a:solidFill>
            </a:endParaRPr>
          </a:p>
          <a:p>
            <a:endParaRPr lang="he-IL" sz="1600" b="1" dirty="0">
              <a:solidFill>
                <a:schemeClr val="tx1"/>
              </a:solidFill>
            </a:endParaRPr>
          </a:p>
          <a:p>
            <a:endParaRPr lang="he-IL" sz="1600" b="1" dirty="0">
              <a:solidFill>
                <a:schemeClr val="tx1"/>
              </a:solidFill>
            </a:endParaRPr>
          </a:p>
          <a:p>
            <a:endParaRPr lang="he-IL" b="1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he-IL" b="1" dirty="0" smtClean="0">
                <a:solidFill>
                  <a:schemeClr val="tx1"/>
                </a:solidFill>
                <a:latin typeface="Arial" pitchFamily="34" charset="0"/>
              </a:rPr>
              <a:t>דוגמה</a:t>
            </a:r>
            <a:r>
              <a:rPr lang="he-IL" b="1" dirty="0">
                <a:solidFill>
                  <a:schemeClr val="tx1"/>
                </a:solidFill>
                <a:latin typeface="Arial" pitchFamily="34" charset="0"/>
              </a:rPr>
              <a:t>, </a:t>
            </a:r>
          </a:p>
          <a:p>
            <a:r>
              <a:rPr lang="he-IL" sz="1600" dirty="0" smtClean="0">
                <a:solidFill>
                  <a:schemeClr val="tx1"/>
                </a:solidFill>
                <a:latin typeface="Arial" pitchFamily="34" charset="0"/>
              </a:rPr>
              <a:t>מבוטח 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הגיע לגיל 67, לאחר 38 שנות ותק.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שיעור פנסיה - 70%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שכר קובע כ- 9,550 ₪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גובה הפנסיה: 6,685 ₪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ערך הפדיון כ- 564 </a:t>
            </a:r>
            <a:r>
              <a:rPr lang="he-IL" sz="1600" dirty="0" err="1">
                <a:solidFill>
                  <a:schemeClr val="tx1"/>
                </a:solidFill>
                <a:latin typeface="Arial" pitchFamily="34" charset="0"/>
              </a:rPr>
              <a:t>אש"ח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 (לפני מס הכנסה)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he-IL" sz="1600" b="1" dirty="0">
                <a:solidFill>
                  <a:schemeClr val="tx1"/>
                </a:solidFill>
                <a:latin typeface="Arial" pitchFamily="34" charset="0"/>
              </a:rPr>
              <a:t>התלבטות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 : למשוך כספים או לקבל פנסיה?</a:t>
            </a:r>
          </a:p>
          <a:p>
            <a:r>
              <a:rPr lang="he-IL" sz="1600" b="1" dirty="0">
                <a:solidFill>
                  <a:schemeClr val="tx1"/>
                </a:solidFill>
                <a:latin typeface="Arial" pitchFamily="34" charset="0"/>
              </a:rPr>
              <a:t>שווי כלכלי 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לתשלומי הפנסיה: כ- </a:t>
            </a:r>
            <a:r>
              <a:rPr lang="he-IL" sz="1600" b="1" dirty="0">
                <a:solidFill>
                  <a:schemeClr val="tx1"/>
                </a:solidFill>
                <a:latin typeface="Arial" pitchFamily="34" charset="0"/>
              </a:rPr>
              <a:t>1,180,000</a:t>
            </a:r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he-IL" sz="1600" dirty="0" smtClean="0">
                <a:solidFill>
                  <a:schemeClr val="tx1"/>
                </a:solidFill>
                <a:latin typeface="Arial" pitchFamily="34" charset="0"/>
              </a:rPr>
              <a:t>₪</a:t>
            </a:r>
          </a:p>
          <a:p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endParaRPr lang="he-IL" sz="1600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he-IL" sz="16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endParaRPr lang="he-IL" sz="2000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endParaRPr lang="he-IL" sz="2000" b="1" dirty="0">
              <a:solidFill>
                <a:schemeClr val="tx1"/>
              </a:solidFill>
            </a:endParaRPr>
          </a:p>
          <a:p>
            <a:pPr algn="ctr"/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8017" y="2916655"/>
            <a:ext cx="31599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chemeClr val="bg1"/>
                </a:solidFill>
              </a:rPr>
              <a:t>אם חלפו </a:t>
            </a:r>
            <a:r>
              <a:rPr lang="he-IL" sz="1600" dirty="0">
                <a:solidFill>
                  <a:schemeClr val="bg1"/>
                </a:solidFill>
              </a:rPr>
              <a:t>60 ימים ממועד הזכאות </a:t>
            </a:r>
            <a:endParaRPr lang="he-IL" sz="1600" dirty="0" smtClean="0">
              <a:solidFill>
                <a:schemeClr val="bg1"/>
              </a:solidFill>
            </a:endParaRPr>
          </a:p>
          <a:p>
            <a:r>
              <a:rPr lang="he-IL" sz="1600" dirty="0" smtClean="0">
                <a:solidFill>
                  <a:schemeClr val="bg1"/>
                </a:solidFill>
              </a:rPr>
              <a:t>לפנסיה </a:t>
            </a:r>
            <a:r>
              <a:rPr lang="he-IL" sz="1600" dirty="0">
                <a:solidFill>
                  <a:schemeClr val="bg1"/>
                </a:solidFill>
              </a:rPr>
              <a:t>לא תהיה </a:t>
            </a:r>
            <a:r>
              <a:rPr lang="he-IL" sz="1600" dirty="0" smtClean="0">
                <a:solidFill>
                  <a:schemeClr val="bg1"/>
                </a:solidFill>
              </a:rPr>
              <a:t>לעמית או לשאירים</a:t>
            </a:r>
          </a:p>
          <a:p>
            <a:r>
              <a:rPr lang="he-IL" sz="1600" dirty="0" smtClean="0">
                <a:solidFill>
                  <a:schemeClr val="bg1"/>
                </a:solidFill>
              </a:rPr>
              <a:t>או </a:t>
            </a:r>
            <a:r>
              <a:rPr lang="he-IL" sz="1600" dirty="0">
                <a:solidFill>
                  <a:schemeClr val="bg1"/>
                </a:solidFill>
              </a:rPr>
              <a:t>למוטבים זכות משיכה </a:t>
            </a:r>
            <a:r>
              <a:rPr lang="he-IL" sz="1600" dirty="0" smtClean="0">
                <a:solidFill>
                  <a:schemeClr val="bg1"/>
                </a:solidFill>
              </a:rPr>
              <a:t>של</a:t>
            </a:r>
          </a:p>
          <a:p>
            <a:r>
              <a:rPr lang="he-IL" sz="1600" dirty="0" smtClean="0">
                <a:solidFill>
                  <a:schemeClr val="bg1"/>
                </a:solidFill>
              </a:rPr>
              <a:t> </a:t>
            </a:r>
            <a:r>
              <a:rPr lang="he-IL" sz="1600" dirty="0">
                <a:solidFill>
                  <a:schemeClr val="bg1"/>
                </a:solidFill>
              </a:rPr>
              <a:t>ערכי פדיון בסכום </a:t>
            </a:r>
            <a:r>
              <a:rPr lang="he-IL" sz="1600" dirty="0" smtClean="0">
                <a:solidFill>
                  <a:schemeClr val="bg1"/>
                </a:solidFill>
              </a:rPr>
              <a:t>חד-פעמי</a:t>
            </a: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 flipH="1">
            <a:off x="10546287" y="1331165"/>
            <a:ext cx="71803" cy="28112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566394" y="2826906"/>
            <a:ext cx="71803" cy="28514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6320" y="4604855"/>
            <a:ext cx="62776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בקרן וותיקה אין משיכה חלקית זה </a:t>
            </a:r>
            <a:r>
              <a:rPr lang="he-IL" sz="2400" b="1" dirty="0" err="1" smtClean="0"/>
              <a:t>הכל</a:t>
            </a:r>
            <a:r>
              <a:rPr lang="he-IL" sz="2400" b="1" dirty="0" smtClean="0"/>
              <a:t> או כלום !  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5961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544272" y="404664"/>
            <a:ext cx="364772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>
              <a:defRPr/>
            </a:pPr>
            <a:r>
              <a:rPr lang="he-IL" sz="4000" b="1" dirty="0" smtClean="0"/>
              <a:t>ההון הפטור ממס ב- 2021</a:t>
            </a:r>
          </a:p>
        </p:txBody>
      </p:sp>
      <p:sp>
        <p:nvSpPr>
          <p:cNvPr id="6" name="כותרת 7"/>
          <p:cNvSpPr txBox="1">
            <a:spLocks/>
          </p:cNvSpPr>
          <p:nvPr/>
        </p:nvSpPr>
        <p:spPr bwMode="auto">
          <a:xfrm>
            <a:off x="8961282" y="2780928"/>
            <a:ext cx="3040590" cy="17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endParaRPr lang="he-I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e-I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תיקון 190 מעניק לכל אזרח </a:t>
            </a:r>
          </a:p>
          <a:p>
            <a:pPr lvl="0"/>
            <a:r>
              <a:rPr lang="he-I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במדינת </a:t>
            </a: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ישראל, שהגיע ל"גיל הזכאות" הון פטור </a:t>
            </a:r>
            <a:r>
              <a:rPr lang="he-I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שיגיע בשנת 2025 </a:t>
            </a:r>
          </a:p>
          <a:p>
            <a:pPr lvl="0"/>
            <a:r>
              <a:rPr lang="he-I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ל- </a:t>
            </a: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1,020,276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e-I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475242" y="1254298"/>
            <a:ext cx="96003" cy="29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478955" y="3203073"/>
            <a:ext cx="96003" cy="29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3096" y="-11239"/>
            <a:ext cx="8447499" cy="6869239"/>
          </a:xfrm>
          <a:prstGeom prst="rect">
            <a:avLst/>
          </a:prstGeom>
        </p:spPr>
      </p:pic>
      <p:pic>
        <p:nvPicPr>
          <p:cNvPr id="12" name="תמונה 8">
            <a:extLst>
              <a:ext uri="{FF2B5EF4-FFF2-40B4-BE49-F238E27FC236}">
                <a16:creationId xmlns:a16="http://schemas.microsoft.com/office/drawing/2014/main" id="{48F44689-F9B6-44C8-9544-9328C01FA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056" y="36059"/>
            <a:ext cx="6463861" cy="6899407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642093" y="2387645"/>
            <a:ext cx="450043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he-IL" sz="8400" b="1" dirty="0" smtClean="0"/>
              <a:t>791,856</a:t>
            </a:r>
            <a:endParaRPr lang="he-IL" sz="8400" b="1" dirty="0"/>
          </a:p>
        </p:txBody>
      </p:sp>
      <p:sp>
        <p:nvSpPr>
          <p:cNvPr id="14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8058932" y="306348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8058933" y="897572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8058934" y="1467969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13330" y="4854368"/>
            <a:ext cx="17956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900" b="1" dirty="0" smtClean="0"/>
              <a:t>לפי תקרות מס הכנסה בשנת 2021</a:t>
            </a:r>
            <a:endParaRPr lang="he-IL" sz="900" dirty="0"/>
          </a:p>
        </p:txBody>
      </p:sp>
      <p:sp>
        <p:nvSpPr>
          <p:cNvPr id="17" name="מציין מיקום של כותרת תחתונה 4"/>
          <p:cNvSpPr txBox="1">
            <a:spLocks/>
          </p:cNvSpPr>
          <p:nvPr/>
        </p:nvSpPr>
        <p:spPr>
          <a:xfrm>
            <a:off x="2153253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7745" y="643883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042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9" y="-37068"/>
            <a:ext cx="12234183" cy="689506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1065828" y="5937337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1303" y="5159231"/>
            <a:ext cx="1558143" cy="2685276"/>
          </a:xfrm>
          <a:prstGeom prst="rect">
            <a:avLst/>
          </a:prstGeom>
        </p:spPr>
      </p:pic>
      <p:cxnSp>
        <p:nvCxnSpPr>
          <p:cNvPr id="40" name="מחבר ישר 39"/>
          <p:cNvCxnSpPr/>
          <p:nvPr/>
        </p:nvCxnSpPr>
        <p:spPr>
          <a:xfrm flipH="1" flipV="1">
            <a:off x="-42183" y="648821"/>
            <a:ext cx="11515768" cy="43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F147AB3F-374B-40FD-90FC-664927FEB74F}"/>
              </a:ext>
            </a:extLst>
          </p:cNvPr>
          <p:cNvSpPr txBox="1">
            <a:spLocks/>
          </p:cNvSpPr>
          <p:nvPr/>
        </p:nvSpPr>
        <p:spPr>
          <a:xfrm>
            <a:off x="49876" y="138803"/>
            <a:ext cx="11465831" cy="6635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l" defTabSz="1125416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he-IL" dirty="0" smtClean="0">
                <a:solidFill>
                  <a:schemeClr val="tx1"/>
                </a:solidFill>
                <a:latin typeface="Poalim" panose="00000500000000000000" pitchFamily="2" charset="-79"/>
                <a:cs typeface="+mn-cs"/>
              </a:rPr>
              <a:t>התפתחות ההון הפטור בשנים 2012 - 2021 </a:t>
            </a:r>
            <a:endParaRPr lang="aa-ET" dirty="0">
              <a:solidFill>
                <a:schemeClr val="tx1"/>
              </a:solidFill>
              <a:latin typeface="Poalim" panose="00000500000000000000" pitchFamily="2" charset="-79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>
            <a:off x="10690557" y="638688"/>
            <a:ext cx="544084" cy="1286151"/>
            <a:chOff x="9359899" y="1845713"/>
            <a:chExt cx="244738" cy="885211"/>
          </a:xfrm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429343" y="1024448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429344" y="1615672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429345" y="2186069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graphicFrame>
        <p:nvGraphicFramePr>
          <p:cNvPr id="5" name="דיאגרמה 4"/>
          <p:cNvGraphicFramePr/>
          <p:nvPr>
            <p:extLst/>
          </p:nvPr>
        </p:nvGraphicFramePr>
        <p:xfrm>
          <a:off x="1671980" y="928892"/>
          <a:ext cx="87616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320813" y="3734250"/>
            <a:ext cx="1550947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641,277</a:t>
            </a:r>
          </a:p>
          <a:p>
            <a:pPr algn="ctr"/>
            <a:endParaRPr lang="he-IL" b="1" dirty="0" smtClean="0"/>
          </a:p>
          <a:p>
            <a:pPr algn="ctr"/>
            <a:endParaRPr lang="he-IL" b="1" dirty="0"/>
          </a:p>
          <a:p>
            <a:pPr algn="ctr"/>
            <a:endParaRPr lang="he-IL" b="1" dirty="0" smtClean="0"/>
          </a:p>
          <a:p>
            <a:pPr algn="ctr"/>
            <a:endParaRPr lang="he-IL" b="1" dirty="0"/>
          </a:p>
          <a:p>
            <a:pPr algn="ctr"/>
            <a:r>
              <a:rPr lang="he-IL" sz="1400" b="1" dirty="0" smtClean="0"/>
              <a:t>שיעור ההון הפטור </a:t>
            </a:r>
          </a:p>
          <a:p>
            <a:pPr algn="ctr"/>
            <a:r>
              <a:rPr lang="he-IL" sz="1600" b="1" dirty="0"/>
              <a:t>43.5%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5305" y="3725675"/>
            <a:ext cx="18148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739,116</a:t>
            </a:r>
            <a:endParaRPr lang="he-IL" sz="2400" b="1" dirty="0"/>
          </a:p>
          <a:p>
            <a:pPr algn="ctr"/>
            <a:endParaRPr lang="he-IL" b="1" dirty="0" smtClean="0"/>
          </a:p>
          <a:p>
            <a:pPr algn="ctr"/>
            <a:endParaRPr lang="he-IL" b="1" dirty="0"/>
          </a:p>
          <a:p>
            <a:pPr algn="ctr"/>
            <a:endParaRPr lang="he-IL" b="1" dirty="0"/>
          </a:p>
          <a:p>
            <a:pPr algn="ctr"/>
            <a:endParaRPr lang="he-IL" b="1" dirty="0"/>
          </a:p>
          <a:p>
            <a:pPr algn="ctr"/>
            <a:r>
              <a:rPr lang="he-IL" sz="1400" b="1" dirty="0"/>
              <a:t>שיעור ההון הפטור </a:t>
            </a:r>
          </a:p>
          <a:p>
            <a:pPr algn="ctr"/>
            <a:r>
              <a:rPr lang="he-IL" sz="1600" b="1" dirty="0" smtClean="0"/>
              <a:t>49%</a:t>
            </a:r>
            <a:endParaRPr lang="he-IL" sz="1600" b="1" dirty="0"/>
          </a:p>
          <a:p>
            <a:pPr algn="ctr"/>
            <a:endParaRPr lang="he-IL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36169" y="3424514"/>
            <a:ext cx="174410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 </a:t>
            </a:r>
            <a:endParaRPr lang="he-IL" b="1" dirty="0"/>
          </a:p>
          <a:p>
            <a:pPr algn="ctr"/>
            <a:r>
              <a:rPr lang="he-IL" sz="2400" b="1" dirty="0" smtClean="0"/>
              <a:t>791,856</a:t>
            </a:r>
          </a:p>
          <a:p>
            <a:pPr algn="ctr"/>
            <a:endParaRPr lang="he-IL" sz="2400" b="1" dirty="0"/>
          </a:p>
          <a:p>
            <a:pPr algn="ctr"/>
            <a:endParaRPr lang="he-IL" sz="2400" b="1" dirty="0" smtClean="0"/>
          </a:p>
          <a:p>
            <a:pPr algn="ctr"/>
            <a:endParaRPr lang="he-IL" sz="2400" b="1" dirty="0"/>
          </a:p>
          <a:p>
            <a:pPr algn="ctr"/>
            <a:r>
              <a:rPr lang="he-IL" sz="1400" b="1" dirty="0"/>
              <a:t>שיעור ההון הפטור </a:t>
            </a:r>
          </a:p>
          <a:p>
            <a:pPr algn="ctr"/>
            <a:r>
              <a:rPr lang="he-IL" sz="1600" b="1" dirty="0" smtClean="0"/>
              <a:t>52%</a:t>
            </a:r>
            <a:endParaRPr lang="he-IL" sz="1600" b="1" dirty="0"/>
          </a:p>
          <a:p>
            <a:pPr algn="ctr"/>
            <a:endParaRPr lang="he-IL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11293" y="3698291"/>
            <a:ext cx="1543655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1,020,276</a:t>
            </a:r>
            <a:endParaRPr lang="he-IL" sz="2400" b="1" dirty="0"/>
          </a:p>
          <a:p>
            <a:pPr algn="ctr"/>
            <a:endParaRPr lang="he-IL" sz="2400" b="1" dirty="0"/>
          </a:p>
          <a:p>
            <a:pPr algn="ctr"/>
            <a:endParaRPr lang="he-IL" sz="2400" b="1" dirty="0" smtClean="0"/>
          </a:p>
          <a:p>
            <a:pPr algn="ctr"/>
            <a:endParaRPr lang="he-IL" sz="1400" b="1" dirty="0" smtClean="0"/>
          </a:p>
          <a:p>
            <a:pPr algn="ctr"/>
            <a:endParaRPr lang="he-IL" sz="1400" b="1" dirty="0"/>
          </a:p>
          <a:p>
            <a:pPr algn="ctr"/>
            <a:r>
              <a:rPr lang="he-IL" sz="1400" b="1" dirty="0"/>
              <a:t>שיעור ההון הפטור </a:t>
            </a:r>
          </a:p>
          <a:p>
            <a:pPr algn="ctr"/>
            <a:r>
              <a:rPr lang="he-IL" sz="1600" b="1" dirty="0" smtClean="0"/>
              <a:t>67%</a:t>
            </a:r>
            <a:endParaRPr lang="he-IL" sz="1600" b="1" dirty="0"/>
          </a:p>
          <a:p>
            <a:pPr algn="ctr"/>
            <a:endParaRPr lang="he-IL" b="1" dirty="0"/>
          </a:p>
          <a:p>
            <a:pPr algn="ctr"/>
            <a:endParaRPr lang="he-IL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093759" y="1818174"/>
            <a:ext cx="18971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2020</a:t>
            </a:r>
            <a:endParaRPr lang="he-I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049516" y="1259970"/>
            <a:ext cx="187082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2025</a:t>
            </a:r>
            <a:endParaRPr lang="he-IL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159042" y="2434342"/>
            <a:ext cx="18760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2016</a:t>
            </a:r>
            <a:endParaRPr lang="he-IL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182302" y="3007162"/>
            <a:ext cx="187609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2012</a:t>
            </a:r>
            <a:endParaRPr lang="he-IL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79869" y="1037231"/>
            <a:ext cx="390523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 smtClean="0"/>
              <a:t>תקרת קצבה מזכה בשנת 2021 - 8,460 </a:t>
            </a:r>
          </a:p>
          <a:p>
            <a:r>
              <a:rPr lang="he-IL" sz="1400" b="1" dirty="0" smtClean="0"/>
              <a:t>שיעור הפטור מהקצבה המזכה 52%  (17%+35%) </a:t>
            </a:r>
            <a:endParaRPr lang="he-IL" sz="14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33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6" name="מציין מיקום של כותרת תחתונה 4"/>
          <p:cNvSpPr txBox="1">
            <a:spLocks/>
          </p:cNvSpPr>
          <p:nvPr/>
        </p:nvSpPr>
        <p:spPr>
          <a:xfrm>
            <a:off x="3658301" y="64172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33014" y="6415758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3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DB50F9F-9AB3-4CD9-9909-91C18BDF568B}"/>
              </a:ext>
            </a:extLst>
          </p:cNvPr>
          <p:cNvCxnSpPr>
            <a:cxnSpLocks/>
          </p:cNvCxnSpPr>
          <p:nvPr/>
        </p:nvCxnSpPr>
        <p:spPr>
          <a:xfrm flipV="1">
            <a:off x="3383509" y="1807239"/>
            <a:ext cx="7250979" cy="3356389"/>
          </a:xfrm>
          <a:prstGeom prst="bentConnector3">
            <a:avLst>
              <a:gd name="adj1" fmla="val 50000"/>
            </a:avLst>
          </a:prstGeom>
          <a:ln w="22225">
            <a:solidFill>
              <a:schemeClr val="bg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8B3B3E9-E637-4BE9-9117-4C76D3386B98}"/>
              </a:ext>
            </a:extLst>
          </p:cNvPr>
          <p:cNvSpPr txBox="1"/>
          <p:nvPr/>
        </p:nvSpPr>
        <p:spPr>
          <a:xfrm>
            <a:off x="-871607" y="3272337"/>
            <a:ext cx="7631058" cy="5537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he-IL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20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alim" panose="00000500000000000000" pitchFamily="2" charset="-79"/>
                <a:cs typeface="Poalim" panose="00000500000000000000" pitchFamily="2" charset="-79"/>
              </a:defRPr>
            </a:lvl1pPr>
          </a:lstStyle>
          <a:p>
            <a:pPr>
              <a:lnSpc>
                <a:spcPts val="3000"/>
              </a:lnSpc>
            </a:pPr>
            <a:r>
              <a:rPr lang="he-IL" sz="2000" dirty="0" smtClean="0">
                <a:cs typeface="+mn-cs"/>
              </a:rPr>
              <a:t>מי שפרש </a:t>
            </a:r>
            <a:r>
              <a:rPr lang="he-IL" sz="2000" dirty="0">
                <a:cs typeface="+mn-cs"/>
              </a:rPr>
              <a:t>מעבודתו עקב "נכות יציבה</a:t>
            </a:r>
            <a:r>
              <a:rPr lang="he-IL" sz="2000" dirty="0" smtClean="0">
                <a:cs typeface="+mn-cs"/>
              </a:rPr>
              <a:t>" בשיעור</a:t>
            </a:r>
          </a:p>
          <a:p>
            <a:pPr>
              <a:lnSpc>
                <a:spcPts val="3000"/>
              </a:lnSpc>
            </a:pPr>
            <a:r>
              <a:rPr lang="he-IL" sz="2000" dirty="0" smtClean="0">
                <a:cs typeface="+mn-cs"/>
              </a:rPr>
              <a:t>של </a:t>
            </a:r>
            <a:r>
              <a:rPr lang="he-IL" sz="2000" dirty="0">
                <a:cs typeface="+mn-cs"/>
              </a:rPr>
              <a:t>75% לפחות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>
            <a:off x="11071518" y="1355918"/>
            <a:ext cx="244738" cy="885211"/>
            <a:chOff x="9359899" y="1845713"/>
            <a:chExt cx="244738" cy="885211"/>
          </a:xfrm>
        </p:grpSpPr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2747741" y="4705570"/>
            <a:ext cx="243593" cy="884464"/>
            <a:chOff x="9358213" y="2078016"/>
            <a:chExt cx="243593" cy="884464"/>
          </a:xfrm>
        </p:grpSpPr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92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4277987" y="443246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93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5769629" y="443246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F147AB3F-374B-40FD-90FC-664927FEB74F}"/>
              </a:ext>
            </a:extLst>
          </p:cNvPr>
          <p:cNvSpPr txBox="1">
            <a:spLocks/>
          </p:cNvSpPr>
          <p:nvPr/>
        </p:nvSpPr>
        <p:spPr>
          <a:xfrm>
            <a:off x="1276785" y="245665"/>
            <a:ext cx="10186987" cy="6635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 defTabSz="1125416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he-IL" sz="4000" dirty="0" smtClean="0">
                <a:solidFill>
                  <a:schemeClr val="bg1"/>
                </a:solidFill>
                <a:latin typeface="Poalim" panose="00000500000000000000" pitchFamily="2" charset="-79"/>
                <a:cs typeface="+mn-cs"/>
              </a:rPr>
              <a:t>מה זה גיל הזכאות  ?  </a:t>
            </a:r>
            <a:endParaRPr lang="aa-ET" sz="4000" dirty="0">
              <a:solidFill>
                <a:schemeClr val="bg1"/>
              </a:solidFill>
              <a:latin typeface="Poalim" panose="00000500000000000000" pitchFamily="2" charset="-79"/>
              <a:cs typeface="+mn-cs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216" y="2640377"/>
            <a:ext cx="2663616" cy="227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תמונה 8">
            <a:extLst>
              <a:ext uri="{FF2B5EF4-FFF2-40B4-BE49-F238E27FC236}">
                <a16:creationId xmlns:a16="http://schemas.microsoft.com/office/drawing/2014/main" id="{48F44689-F9B6-44C8-9544-9328C01FAA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7395" y="2286533"/>
            <a:ext cx="3079455" cy="3341716"/>
          </a:xfrm>
          <a:prstGeom prst="rect">
            <a:avLst/>
          </a:prstGeom>
        </p:spPr>
      </p:pic>
      <p:graphicFrame>
        <p:nvGraphicFramePr>
          <p:cNvPr id="31" name="דיאגרמה 3"/>
          <p:cNvGraphicFramePr/>
          <p:nvPr>
            <p:extLst/>
          </p:nvPr>
        </p:nvGraphicFramePr>
        <p:xfrm>
          <a:off x="565887" y="1818481"/>
          <a:ext cx="623572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מציין מיקום של מספר שקופית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34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7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4986025" y="4432461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7" name="מציין מיקום של כותרת תחתונה 4"/>
          <p:cNvSpPr txBox="1">
            <a:spLocks/>
          </p:cNvSpPr>
          <p:nvPr/>
        </p:nvSpPr>
        <p:spPr>
          <a:xfrm>
            <a:off x="4951598" y="62702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544272" y="404664"/>
            <a:ext cx="36477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>
              <a:defRPr/>
            </a:pPr>
            <a:r>
              <a:rPr lang="he-IL" sz="4000" b="1" dirty="0" smtClean="0">
                <a:solidFill>
                  <a:schemeClr val="bg1"/>
                </a:solidFill>
              </a:rPr>
              <a:t>מה להון הפטור ממס ולפנסיה שלנו ? </a:t>
            </a:r>
            <a:endParaRPr lang="he-IL" sz="4000" b="1" dirty="0" smtClean="0">
              <a:solidFill>
                <a:schemeClr val="bg1"/>
              </a:solidFill>
            </a:endParaRPr>
          </a:p>
        </p:txBody>
      </p:sp>
      <p:sp>
        <p:nvSpPr>
          <p:cNvPr id="6" name="כותרת 7"/>
          <p:cNvSpPr txBox="1">
            <a:spLocks/>
          </p:cNvSpPr>
          <p:nvPr/>
        </p:nvSpPr>
        <p:spPr bwMode="auto">
          <a:xfrm>
            <a:off x="8623102" y="3111612"/>
            <a:ext cx="3433585" cy="132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</a:pPr>
            <a:r>
              <a:rPr lang="he-IL" sz="2400" dirty="0" smtClean="0">
                <a:solidFill>
                  <a:schemeClr val="bg1"/>
                </a:solidFill>
              </a:rPr>
              <a:t>סף המס לגבר כ-  4,900 </a:t>
            </a:r>
          </a:p>
          <a:p>
            <a:pPr>
              <a:buClr>
                <a:srgbClr val="FF0000"/>
              </a:buClr>
            </a:pPr>
            <a:r>
              <a:rPr lang="he-IL" sz="2400" dirty="0" smtClean="0">
                <a:solidFill>
                  <a:schemeClr val="bg1"/>
                </a:solidFill>
              </a:rPr>
              <a:t>סף המס לאישה כ- 6,000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69740" y="1575497"/>
            <a:ext cx="57094" cy="33503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269739" y="2728075"/>
            <a:ext cx="57095" cy="33503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pic>
        <p:nvPicPr>
          <p:cNvPr id="7" name="Picture 2" descr="תמונה של מספרים חותחות מ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09" y="2450557"/>
            <a:ext cx="4807788" cy="2778459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xtLst/>
        </p:spPr>
      </p:pic>
      <p:grpSp>
        <p:nvGrpSpPr>
          <p:cNvPr id="16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0800000">
            <a:off x="146422" y="5902526"/>
            <a:ext cx="252168" cy="902348"/>
            <a:chOff x="9359899" y="1845713"/>
            <a:chExt cx="244738" cy="885211"/>
          </a:xfrm>
        </p:grpSpPr>
        <p:sp>
          <p:nvSpPr>
            <p:cNvPr id="17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8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9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0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23" name="מציין מיקום של כותרת תחתונה 4"/>
          <p:cNvSpPr txBox="1">
            <a:spLocks/>
          </p:cNvSpPr>
          <p:nvPr/>
        </p:nvSpPr>
        <p:spPr>
          <a:xfrm>
            <a:off x="2174152" y="62503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358" y="6300638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0453" y="813698"/>
            <a:ext cx="8262198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</a:rPr>
              <a:t>הפנסיה החודשית חייבת במס הכנסה ! </a:t>
            </a:r>
          </a:p>
          <a:p>
            <a:pPr algn="ctr"/>
            <a:r>
              <a:rPr lang="he-IL" sz="4000" b="1" dirty="0" smtClean="0">
                <a:solidFill>
                  <a:srgbClr val="C00000"/>
                </a:solidFill>
              </a:rPr>
              <a:t> </a:t>
            </a:r>
            <a:endParaRPr lang="he-IL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38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-13687"/>
            <a:ext cx="8463105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8A9D25EE-9530-4A64-891D-36212A38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370" y="492280"/>
            <a:ext cx="3666916" cy="1772696"/>
          </a:xfrm>
        </p:spPr>
        <p:txBody>
          <a:bodyPr/>
          <a:lstStyle/>
          <a:p>
            <a:r>
              <a:rPr lang="he-IL" sz="4000" b="1" dirty="0" smtClean="0">
                <a:cs typeface="+mn-cs"/>
              </a:rPr>
              <a:t>כיצד מתרגמים את ההון הפטור לפטור בקצבה החודשית ? </a:t>
            </a:r>
            <a:endParaRPr lang="aa-ET" sz="4000" b="1" dirty="0"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07520-B96D-4230-A333-50D28009E9BD}"/>
              </a:ext>
            </a:extLst>
          </p:cNvPr>
          <p:cNvGrpSpPr/>
          <p:nvPr/>
        </p:nvGrpSpPr>
        <p:grpSpPr>
          <a:xfrm>
            <a:off x="8811179" y="3727335"/>
            <a:ext cx="3190538" cy="1269039"/>
            <a:chOff x="8973974" y="2382945"/>
            <a:chExt cx="3190538" cy="1269039"/>
          </a:xfrm>
        </p:grpSpPr>
        <p:sp>
          <p:nvSpPr>
            <p:cNvPr id="7" name="מלבן 5">
              <a:extLst>
                <a:ext uri="{FF2B5EF4-FFF2-40B4-BE49-F238E27FC236}">
                  <a16:creationId xmlns:a16="http://schemas.microsoft.com/office/drawing/2014/main" id="{451DCE4F-E56A-411D-9C97-3790A4824922}"/>
                </a:ext>
              </a:extLst>
            </p:cNvPr>
            <p:cNvSpPr/>
            <p:nvPr/>
          </p:nvSpPr>
          <p:spPr>
            <a:xfrm>
              <a:off x="8973974" y="2382945"/>
              <a:ext cx="3025227" cy="936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2958">
                <a:lnSpc>
                  <a:spcPct val="120000"/>
                </a:lnSpc>
                <a:defRPr/>
              </a:pPr>
              <a:r>
                <a:rPr lang="he-IL" sz="2400" b="1" dirty="0" smtClean="0">
                  <a:solidFill>
                    <a:schemeClr val="bg1"/>
                  </a:solidFill>
                  <a:latin typeface="Poalim" panose="00000500000000000000" pitchFamily="50" charset="-79"/>
                </a:rPr>
                <a:t>ההון הפטור מקטין את גובה המס על הפנסיה </a:t>
              </a:r>
              <a:endParaRPr lang="he-IL" sz="20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955DAA-473E-4254-AE20-6396ADBF0A92}"/>
                </a:ext>
              </a:extLst>
            </p:cNvPr>
            <p:cNvSpPr/>
            <p:nvPr/>
          </p:nvSpPr>
          <p:spPr>
            <a:xfrm>
              <a:off x="9248512" y="3574805"/>
              <a:ext cx="2916000" cy="77179"/>
            </a:xfrm>
            <a:prstGeom prst="rect">
              <a:avLst/>
            </a:prstGeom>
            <a:solidFill>
              <a:srgbClr val="DC1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22D87-FFC1-4406-BCA9-3185201BF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36</a:t>
            </a:fld>
            <a:endParaRPr lang="he-IL">
              <a:solidFill>
                <a:prstClr val="black"/>
              </a:solidFill>
            </a:endParaRPr>
          </a:p>
        </p:txBody>
      </p:sp>
      <p:grpSp>
        <p:nvGrpSpPr>
          <p:cNvPr id="53" name="קבוצה 52"/>
          <p:cNvGrpSpPr/>
          <p:nvPr/>
        </p:nvGrpSpPr>
        <p:grpSpPr>
          <a:xfrm>
            <a:off x="370868" y="486969"/>
            <a:ext cx="1826435" cy="1685952"/>
            <a:chOff x="4360" y="293670"/>
            <a:chExt cx="1435878" cy="1435878"/>
          </a:xfrm>
          <a:gradFill>
            <a:gsLst>
              <a:gs pos="7000">
                <a:schemeClr val="accent5">
                  <a:lumMod val="75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75000">
                <a:srgbClr val="DEE6F8"/>
              </a:gs>
              <a:gs pos="35000">
                <a:srgbClr val="DEE6F8"/>
              </a:gs>
              <a:gs pos="70000">
                <a:schemeClr val="bg1"/>
              </a:gs>
            </a:gsLst>
            <a:lin ang="5400000" scaled="1"/>
          </a:gradFill>
        </p:grpSpPr>
        <p:sp>
          <p:nvSpPr>
            <p:cNvPr id="66" name="אליפסה 65"/>
            <p:cNvSpPr/>
            <p:nvPr/>
          </p:nvSpPr>
          <p:spPr>
            <a:xfrm>
              <a:off x="4360" y="293670"/>
              <a:ext cx="1435878" cy="1435878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אליפסה 4"/>
            <p:cNvSpPr txBox="1"/>
            <p:nvPr/>
          </p:nvSpPr>
          <p:spPr>
            <a:xfrm>
              <a:off x="214639" y="503949"/>
              <a:ext cx="1015320" cy="10153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tx1"/>
                  </a:solidFill>
                </a:rPr>
                <a:t>הון פטור </a:t>
              </a: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tx1"/>
                  </a:solidFill>
                </a:rPr>
                <a:t>791,856</a:t>
              </a:r>
              <a:endParaRPr lang="he-IL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קבוצה 53"/>
          <p:cNvGrpSpPr/>
          <p:nvPr/>
        </p:nvGrpSpPr>
        <p:grpSpPr>
          <a:xfrm>
            <a:off x="2469699" y="1035961"/>
            <a:ext cx="531146" cy="543441"/>
            <a:chOff x="1556832" y="810835"/>
            <a:chExt cx="388280" cy="401547"/>
          </a:xfrm>
        </p:grpSpPr>
        <p:sp>
          <p:nvSpPr>
            <p:cNvPr id="64" name="חלוקה 63"/>
            <p:cNvSpPr/>
            <p:nvPr/>
          </p:nvSpPr>
          <p:spPr>
            <a:xfrm>
              <a:off x="1556832" y="810835"/>
              <a:ext cx="388280" cy="401547"/>
            </a:xfrm>
            <a:prstGeom prst="mathDivid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חלוקה 6"/>
            <p:cNvSpPr txBox="1"/>
            <p:nvPr/>
          </p:nvSpPr>
          <p:spPr>
            <a:xfrm>
              <a:off x="1608299" y="964387"/>
              <a:ext cx="285346" cy="94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700" kern="1200" dirty="0"/>
            </a:p>
          </p:txBody>
        </p:sp>
      </p:grpSp>
      <p:grpSp>
        <p:nvGrpSpPr>
          <p:cNvPr id="55" name="קבוצה 54"/>
          <p:cNvGrpSpPr/>
          <p:nvPr/>
        </p:nvGrpSpPr>
        <p:grpSpPr>
          <a:xfrm>
            <a:off x="3229025" y="471140"/>
            <a:ext cx="1826435" cy="1685952"/>
            <a:chOff x="2061706" y="293670"/>
            <a:chExt cx="1435878" cy="1435878"/>
          </a:xfrm>
          <a:gradFill>
            <a:gsLst>
              <a:gs pos="7000">
                <a:schemeClr val="accent5">
                  <a:lumMod val="75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75000">
                <a:srgbClr val="DEE6F8"/>
              </a:gs>
              <a:gs pos="35000">
                <a:srgbClr val="DEE6F8"/>
              </a:gs>
              <a:gs pos="70000">
                <a:schemeClr val="bg1"/>
              </a:gs>
            </a:gsLst>
            <a:lin ang="5400000" scaled="1"/>
          </a:gradFill>
        </p:grpSpPr>
        <p:sp>
          <p:nvSpPr>
            <p:cNvPr id="62" name="אליפסה 61"/>
            <p:cNvSpPr/>
            <p:nvPr/>
          </p:nvSpPr>
          <p:spPr>
            <a:xfrm>
              <a:off x="2061706" y="293670"/>
              <a:ext cx="1435878" cy="1435878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אליפסה 8"/>
            <p:cNvSpPr txBox="1"/>
            <p:nvPr/>
          </p:nvSpPr>
          <p:spPr>
            <a:xfrm>
              <a:off x="2271985" y="503949"/>
              <a:ext cx="1015320" cy="10153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tx1"/>
                  </a:solidFill>
                </a:rPr>
                <a:t>מקדם המרה 180 </a:t>
              </a:r>
              <a:endParaRPr lang="he-IL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קבוצה 55"/>
          <p:cNvGrpSpPr/>
          <p:nvPr/>
        </p:nvGrpSpPr>
        <p:grpSpPr>
          <a:xfrm>
            <a:off x="5141914" y="1177855"/>
            <a:ext cx="598713" cy="401547"/>
            <a:chOff x="3614178" y="810835"/>
            <a:chExt cx="388280" cy="401547"/>
          </a:xfrm>
        </p:grpSpPr>
        <p:sp>
          <p:nvSpPr>
            <p:cNvPr id="60" name="שווה 59"/>
            <p:cNvSpPr/>
            <p:nvPr/>
          </p:nvSpPr>
          <p:spPr>
            <a:xfrm>
              <a:off x="3614178" y="810835"/>
              <a:ext cx="388280" cy="401547"/>
            </a:xfrm>
            <a:prstGeom prst="mathEqual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שווה 10"/>
            <p:cNvSpPr txBox="1"/>
            <p:nvPr/>
          </p:nvSpPr>
          <p:spPr>
            <a:xfrm>
              <a:off x="3665645" y="893554"/>
              <a:ext cx="285346" cy="236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600" kern="1200"/>
            </a:p>
          </p:txBody>
        </p:sp>
      </p:grpSp>
      <p:grpSp>
        <p:nvGrpSpPr>
          <p:cNvPr id="57" name="קבוצה 56"/>
          <p:cNvGrpSpPr/>
          <p:nvPr/>
        </p:nvGrpSpPr>
        <p:grpSpPr>
          <a:xfrm>
            <a:off x="5930568" y="471498"/>
            <a:ext cx="1907109" cy="1685952"/>
            <a:chOff x="4119053" y="293670"/>
            <a:chExt cx="1499301" cy="1435878"/>
          </a:xfrm>
          <a:gradFill>
            <a:gsLst>
              <a:gs pos="7000">
                <a:schemeClr val="accent5">
                  <a:lumMod val="75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75000">
                <a:srgbClr val="DEE6F8"/>
              </a:gs>
              <a:gs pos="35000">
                <a:srgbClr val="DEE6F8"/>
              </a:gs>
              <a:gs pos="70000">
                <a:schemeClr val="bg1"/>
              </a:gs>
            </a:gsLst>
            <a:lin ang="5400000" scaled="1"/>
          </a:gradFill>
        </p:grpSpPr>
        <p:sp>
          <p:nvSpPr>
            <p:cNvPr id="58" name="אליפסה 57"/>
            <p:cNvSpPr/>
            <p:nvPr/>
          </p:nvSpPr>
          <p:spPr>
            <a:xfrm>
              <a:off x="4119053" y="293670"/>
              <a:ext cx="1499301" cy="1435878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אליפסה 12"/>
            <p:cNvSpPr txBox="1"/>
            <p:nvPr/>
          </p:nvSpPr>
          <p:spPr>
            <a:xfrm>
              <a:off x="4374361" y="503949"/>
              <a:ext cx="1024425" cy="9049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tx1"/>
                  </a:solidFill>
                </a:rPr>
                <a:t>מקסימום קצבה פטורה ממס </a:t>
              </a:r>
            </a:p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 smtClean="0">
                  <a:solidFill>
                    <a:schemeClr val="tx1"/>
                  </a:solidFill>
                </a:rPr>
                <a:t>4,399</a:t>
              </a:r>
              <a:endParaRPr lang="he-IL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0800000">
            <a:off x="7392629" y="3289837"/>
            <a:ext cx="445048" cy="1286151"/>
            <a:chOff x="9359899" y="1845713"/>
            <a:chExt cx="244738" cy="885211"/>
          </a:xfrm>
        </p:grpSpPr>
        <p:sp>
          <p:nvSpPr>
            <p:cNvPr id="69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0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1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72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93213" y="3160953"/>
            <a:ext cx="443429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נניח לדוגמא, פנסיה חודשית ברוטו – 10,000 ₪ </a:t>
            </a:r>
          </a:p>
          <a:p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37839"/>
              </p:ext>
            </p:extLst>
          </p:nvPr>
        </p:nvGraphicFramePr>
        <p:xfrm>
          <a:off x="2743200" y="3789960"/>
          <a:ext cx="4174144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0905">
                  <a:extLst>
                    <a:ext uri="{9D8B030D-6E8A-4147-A177-3AD203B41FA5}">
                      <a16:colId xmlns:a16="http://schemas.microsoft.com/office/drawing/2014/main" val="1379610200"/>
                    </a:ext>
                  </a:extLst>
                </a:gridCol>
                <a:gridCol w="2113239">
                  <a:extLst>
                    <a:ext uri="{9D8B030D-6E8A-4147-A177-3AD203B41FA5}">
                      <a16:colId xmlns:a16="http://schemas.microsoft.com/office/drawing/2014/main" val="880199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פנסיה ברוטו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10,000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4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פנסיה פטורה במס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4,399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פנסיה חייבת במס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5,601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2623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9911" y="5138860"/>
            <a:ext cx="44374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כ- 646  ₪ חיסכון חודשי במס (מס שולי 20%) </a:t>
            </a:r>
            <a:endParaRPr lang="he-IL" b="1" dirty="0"/>
          </a:p>
        </p:txBody>
      </p:sp>
      <p:grpSp>
        <p:nvGrpSpPr>
          <p:cNvPr id="42" name="Group 36">
            <a:extLst>
              <a:ext uri="{FF2B5EF4-FFF2-40B4-BE49-F238E27FC236}">
                <a16:creationId xmlns:a16="http://schemas.microsoft.com/office/drawing/2014/main" id="{B4A6431E-A927-4CB3-8B72-8A6AA37B0068}"/>
              </a:ext>
            </a:extLst>
          </p:cNvPr>
          <p:cNvGrpSpPr/>
          <p:nvPr/>
        </p:nvGrpSpPr>
        <p:grpSpPr>
          <a:xfrm>
            <a:off x="744313" y="5860377"/>
            <a:ext cx="7306677" cy="545680"/>
            <a:chOff x="755713" y="4607450"/>
            <a:chExt cx="8508740" cy="908282"/>
          </a:xfrm>
        </p:grpSpPr>
        <p:sp>
          <p:nvSpPr>
            <p:cNvPr id="43" name="מלבן 5">
              <a:extLst>
                <a:ext uri="{FF2B5EF4-FFF2-40B4-BE49-F238E27FC236}">
                  <a16:creationId xmlns:a16="http://schemas.microsoft.com/office/drawing/2014/main" id="{7CC7FD7F-7716-4395-A257-6A88F75F0390}"/>
                </a:ext>
              </a:extLst>
            </p:cNvPr>
            <p:cNvSpPr/>
            <p:nvPr/>
          </p:nvSpPr>
          <p:spPr>
            <a:xfrm>
              <a:off x="1006572" y="4607450"/>
              <a:ext cx="8257881" cy="891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932958" rtl="1">
                <a:lnSpc>
                  <a:spcPct val="12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he-IL" sz="1200" dirty="0" smtClean="0">
                  <a:latin typeface="Poalim" panose="00000500000000000000" pitchFamily="50" charset="-79"/>
                </a:rPr>
                <a:t>מקדם המרה להון שנקבע בחקיקה הוא – 180 לגבר ואישה</a:t>
              </a:r>
            </a:p>
            <a:p>
              <a:pPr marL="285750" lvl="0" indent="-285750" defTabSz="932958" rtl="1">
                <a:lnSpc>
                  <a:spcPct val="120000"/>
                </a:lnSpc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he-IL" sz="1200" dirty="0" smtClean="0">
                  <a:latin typeface="Poalim" panose="00000500000000000000" pitchFamily="50" charset="-79"/>
                </a:rPr>
                <a:t>סף המס לגבר – כ- 4,900 , אישה כ- 6,000 </a:t>
              </a:r>
            </a:p>
          </p:txBody>
        </p:sp>
        <p:cxnSp>
          <p:nvCxnSpPr>
            <p:cNvPr id="44" name="Straight Connector 44">
              <a:extLst>
                <a:ext uri="{FF2B5EF4-FFF2-40B4-BE49-F238E27FC236}">
                  <a16:creationId xmlns:a16="http://schemas.microsoft.com/office/drawing/2014/main" id="{652C3EBC-32EC-4149-B568-EE62119D7887}"/>
                </a:ext>
              </a:extLst>
            </p:cNvPr>
            <p:cNvCxnSpPr>
              <a:cxnSpLocks/>
            </p:cNvCxnSpPr>
            <p:nvPr/>
          </p:nvCxnSpPr>
          <p:spPr>
            <a:xfrm>
              <a:off x="755713" y="4679182"/>
              <a:ext cx="838800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>
              <a:extLst>
                <a:ext uri="{FF2B5EF4-FFF2-40B4-BE49-F238E27FC236}">
                  <a16:creationId xmlns:a16="http://schemas.microsoft.com/office/drawing/2014/main" id="{2E2A82D9-7F5C-4F27-92D7-EA25020518ED}"/>
                </a:ext>
              </a:extLst>
            </p:cNvPr>
            <p:cNvCxnSpPr>
              <a:cxnSpLocks/>
            </p:cNvCxnSpPr>
            <p:nvPr/>
          </p:nvCxnSpPr>
          <p:spPr>
            <a:xfrm>
              <a:off x="769468" y="5515732"/>
              <a:ext cx="838800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C955DAA-473E-4254-AE20-6396ADBF0A92}"/>
              </a:ext>
            </a:extLst>
          </p:cNvPr>
          <p:cNvSpPr/>
          <p:nvPr/>
        </p:nvSpPr>
        <p:spPr>
          <a:xfrm>
            <a:off x="9085717" y="3566348"/>
            <a:ext cx="2916000" cy="77179"/>
          </a:xfrm>
          <a:prstGeom prst="rect">
            <a:avLst/>
          </a:prstGeom>
          <a:solidFill>
            <a:srgbClr val="DC1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0" name="מציין מיקום של כותרת תחתונה 4"/>
          <p:cNvSpPr txBox="1">
            <a:spLocks/>
          </p:cNvSpPr>
          <p:nvPr/>
        </p:nvSpPr>
        <p:spPr>
          <a:xfrm>
            <a:off x="2676921" y="64630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7296" y="6488221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9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-49153" y="0"/>
            <a:ext cx="8463105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434404" y="163670"/>
            <a:ext cx="36407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</a:rPr>
              <a:t>האם ניתן </a:t>
            </a:r>
            <a:r>
              <a:rPr lang="he-IL" sz="4000" b="1" dirty="0" smtClean="0">
                <a:solidFill>
                  <a:schemeClr val="bg1"/>
                </a:solidFill>
              </a:rPr>
              <a:t>ליהנות</a:t>
            </a:r>
          </a:p>
          <a:p>
            <a:r>
              <a:rPr lang="he-IL" sz="4000" b="1" dirty="0" smtClean="0">
                <a:solidFill>
                  <a:schemeClr val="bg1"/>
                </a:solidFill>
              </a:rPr>
              <a:t>ממלוא </a:t>
            </a:r>
            <a:r>
              <a:rPr lang="he-IL" sz="4000" b="1" dirty="0">
                <a:solidFill>
                  <a:schemeClr val="bg1"/>
                </a:solidFill>
              </a:rPr>
              <a:t>הפטור </a:t>
            </a:r>
            <a:endParaRPr lang="he-IL" sz="4000" b="1" dirty="0" smtClean="0">
              <a:solidFill>
                <a:schemeClr val="bg1"/>
              </a:solidFill>
            </a:endParaRPr>
          </a:p>
          <a:p>
            <a:r>
              <a:rPr lang="he-IL" sz="4000" b="1" dirty="0" smtClean="0">
                <a:solidFill>
                  <a:schemeClr val="bg1"/>
                </a:solidFill>
              </a:rPr>
              <a:t>על </a:t>
            </a:r>
            <a:r>
              <a:rPr lang="he-IL" sz="4000" b="1" dirty="0">
                <a:solidFill>
                  <a:schemeClr val="bg1"/>
                </a:solidFill>
              </a:rPr>
              <a:t>הקצבה ? </a:t>
            </a:r>
          </a:p>
        </p:txBody>
      </p:sp>
      <p:sp>
        <p:nvSpPr>
          <p:cNvPr id="2" name="מלבן 1"/>
          <p:cNvSpPr/>
          <p:nvPr/>
        </p:nvSpPr>
        <p:spPr>
          <a:xfrm>
            <a:off x="3504090" y="253926"/>
            <a:ext cx="3845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b="1" dirty="0">
                <a:solidFill>
                  <a:srgbClr val="FF0000"/>
                </a:solidFill>
                <a:latin typeface="Guttman David" panose="02010401010101010101" pitchFamily="2" charset="-79"/>
              </a:rPr>
              <a:t>לא תמיד </a:t>
            </a:r>
            <a:r>
              <a:rPr lang="he-IL" sz="6000" b="1" dirty="0" smtClean="0">
                <a:solidFill>
                  <a:srgbClr val="FF0000"/>
                </a:solidFill>
                <a:latin typeface="Guttman David" panose="02010401010101010101" pitchFamily="2" charset="-79"/>
              </a:rPr>
              <a:t>!!!</a:t>
            </a:r>
            <a:endParaRPr lang="he-IL" sz="6000" b="1" dirty="0">
              <a:solidFill>
                <a:srgbClr val="FF0000"/>
              </a:solidFill>
              <a:latin typeface="Guttman David" panose="02010401010101010101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34264"/>
            <a:ext cx="791959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C00000"/>
              </a:buClr>
            </a:pPr>
            <a:r>
              <a:rPr lang="he-IL" sz="2800" b="1" dirty="0" smtClean="0"/>
              <a:t>טווח הפטור ייקבע בהתאם למספר משתנים כגון :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he-IL" sz="2800" b="1" dirty="0" smtClean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800" dirty="0" smtClean="0"/>
              <a:t>כמה פטור ממס נוצל על הפיצויים ומענקי הפרישה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800" dirty="0" smtClean="0"/>
              <a:t>האם בוצע היוון לכל החיים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2800" dirty="0" smtClean="0"/>
              <a:t>מה מספר שנות העבודה ועוד  </a:t>
            </a:r>
            <a:endParaRPr lang="he-IL" sz="2800" dirty="0"/>
          </a:p>
        </p:txBody>
      </p:sp>
      <p:sp>
        <p:nvSpPr>
          <p:cNvPr id="13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87752" y="4968575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4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387752" y="5516504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387752" y="6064433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grpSp>
        <p:nvGrpSpPr>
          <p:cNvPr id="16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 flipH="1">
            <a:off x="7831816" y="436668"/>
            <a:ext cx="252168" cy="902348"/>
            <a:chOff x="9359899" y="1845713"/>
            <a:chExt cx="244738" cy="885211"/>
          </a:xfrm>
        </p:grpSpPr>
        <p:sp>
          <p:nvSpPr>
            <p:cNvPr id="17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8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9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0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21" name="מציין מיקום של כותרת תחתונה 4"/>
          <p:cNvSpPr txBox="1">
            <a:spLocks/>
          </p:cNvSpPr>
          <p:nvPr/>
        </p:nvSpPr>
        <p:spPr>
          <a:xfrm>
            <a:off x="2186720" y="64339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6">
            <a:extLst>
              <a:ext uri="{FF2B5EF4-FFF2-40B4-BE49-F238E27FC236}">
                <a16:creationId xmlns:a16="http://schemas.microsoft.com/office/drawing/2014/main" id="{AC955DAA-473E-4254-AE20-6396ADBF0A92}"/>
              </a:ext>
            </a:extLst>
          </p:cNvPr>
          <p:cNvSpPr/>
          <p:nvPr/>
        </p:nvSpPr>
        <p:spPr>
          <a:xfrm>
            <a:off x="8607971" y="3013921"/>
            <a:ext cx="3330684" cy="47295"/>
          </a:xfrm>
          <a:prstGeom prst="rect">
            <a:avLst/>
          </a:prstGeom>
          <a:solidFill>
            <a:srgbClr val="DC1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4" name="מלבן 5">
            <a:extLst>
              <a:ext uri="{FF2B5EF4-FFF2-40B4-BE49-F238E27FC236}">
                <a16:creationId xmlns:a16="http://schemas.microsoft.com/office/drawing/2014/main" id="{451DCE4F-E56A-411D-9C97-3790A4824922}"/>
              </a:ext>
            </a:extLst>
          </p:cNvPr>
          <p:cNvSpPr/>
          <p:nvPr/>
        </p:nvSpPr>
        <p:spPr>
          <a:xfrm>
            <a:off x="8748116" y="3083650"/>
            <a:ext cx="3025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958">
              <a:lnSpc>
                <a:spcPct val="120000"/>
              </a:lnSpc>
              <a:defRPr/>
            </a:pPr>
            <a:r>
              <a:rPr lang="he-IL" sz="2400" b="1" dirty="0" smtClean="0">
                <a:solidFill>
                  <a:schemeClr val="bg1"/>
                </a:solidFill>
                <a:latin typeface="Poalim" panose="00000500000000000000" pitchFamily="50" charset="-79"/>
              </a:rPr>
              <a:t>מינימום הפטור על הקצבה, לאחר ניצול</a:t>
            </a:r>
          </a:p>
          <a:p>
            <a:pPr defTabSz="932958">
              <a:lnSpc>
                <a:spcPct val="120000"/>
              </a:lnSpc>
              <a:defRPr/>
            </a:pPr>
            <a:r>
              <a:rPr lang="he-IL" sz="2400" b="1" dirty="0" smtClean="0">
                <a:solidFill>
                  <a:schemeClr val="bg1"/>
                </a:solidFill>
                <a:latin typeface="Poalim" panose="00000500000000000000" pitchFamily="50" charset="-79"/>
                <a:cs typeface="Poalim" panose="00000500000000000000" pitchFamily="50" charset="-79"/>
              </a:rPr>
              <a:t>פטור על הפיצויים הוא קצבה פטורה של  1,438 לחודש       </a:t>
            </a:r>
            <a:endParaRPr lang="he-IL" sz="2000" b="1" dirty="0" smtClean="0">
              <a:solidFill>
                <a:schemeClr val="bg1"/>
              </a:solidFill>
              <a:latin typeface="Poalim" panose="00000500000000000000" pitchFamily="50" charset="-79"/>
              <a:cs typeface="Poalim" panose="00000500000000000000" pitchFamily="50" charset="-79"/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AC955DAA-473E-4254-AE20-6396ADBF0A92}"/>
              </a:ext>
            </a:extLst>
          </p:cNvPr>
          <p:cNvSpPr/>
          <p:nvPr/>
        </p:nvSpPr>
        <p:spPr>
          <a:xfrm>
            <a:off x="8607971" y="5470804"/>
            <a:ext cx="3330684" cy="47295"/>
          </a:xfrm>
          <a:prstGeom prst="rect">
            <a:avLst/>
          </a:prstGeom>
          <a:solidFill>
            <a:srgbClr val="DC1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115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12568" y="0"/>
            <a:ext cx="8463105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10" name="הסבר חץ למעלה 9"/>
          <p:cNvSpPr/>
          <p:nvPr/>
        </p:nvSpPr>
        <p:spPr>
          <a:xfrm>
            <a:off x="2133792" y="4459440"/>
            <a:ext cx="4167728" cy="779673"/>
          </a:xfrm>
          <a:prstGeom prst="upArrowCallout">
            <a:avLst>
              <a:gd name="adj1" fmla="val 25000"/>
              <a:gd name="adj2" fmla="val 25000"/>
              <a:gd name="adj3" fmla="val 14077"/>
              <a:gd name="adj4" fmla="val 64977"/>
            </a:avLst>
          </a:prstGeom>
          <a:gradFill>
            <a:gsLst>
              <a:gs pos="7000">
                <a:schemeClr val="accent6">
                  <a:lumMod val="50000"/>
                </a:schemeClr>
              </a:gs>
              <a:gs pos="72000">
                <a:schemeClr val="accent6">
                  <a:lumMod val="40000"/>
                  <a:lumOff val="60000"/>
                </a:schemeClr>
              </a:gs>
              <a:gs pos="75000">
                <a:srgbClr val="DEE6F8"/>
              </a:gs>
              <a:gs pos="35000">
                <a:srgbClr val="DEE6F8"/>
              </a:gs>
              <a:gs pos="70000">
                <a:schemeClr val="bg1"/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</a:rPr>
              <a:t>בשנת 2025 הפנסיה הפטורה תגדל ל- </a:t>
            </a:r>
            <a:r>
              <a:rPr lang="he-IL" sz="1600" b="1" dirty="0" smtClean="0">
                <a:solidFill>
                  <a:schemeClr val="tx1"/>
                </a:solidFill>
              </a:rPr>
              <a:t>2,707</a:t>
            </a:r>
            <a:endParaRPr lang="he-IL" sz="1600" b="1" dirty="0">
              <a:solidFill>
                <a:schemeClr val="tx1"/>
              </a:solidFill>
            </a:endParaRPr>
          </a:p>
        </p:txBody>
      </p:sp>
      <p:sp>
        <p:nvSpPr>
          <p:cNvPr id="13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2702106" flipH="1">
            <a:off x="387752" y="4968575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4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387752" y="5516504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2702106" flipH="1">
            <a:off x="387752" y="6064433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1" name="מציין מיקום של כותרת תחתונה 4"/>
          <p:cNvSpPr txBox="1">
            <a:spLocks/>
          </p:cNvSpPr>
          <p:nvPr/>
        </p:nvSpPr>
        <p:spPr>
          <a:xfrm>
            <a:off x="2186720" y="64339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8" y="0"/>
            <a:ext cx="372109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89" y="780691"/>
            <a:ext cx="709200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000" b="1" dirty="0" smtClean="0"/>
              <a:t>עובד פרש מעבודה ו</a:t>
            </a:r>
            <a:r>
              <a:rPr lang="he-IL" sz="2000" b="1" u="sng" dirty="0" smtClean="0"/>
              <a:t>ניצל </a:t>
            </a:r>
            <a:r>
              <a:rPr lang="he-IL" sz="2000" b="1" u="sng" dirty="0" smtClean="0"/>
              <a:t>פטור של </a:t>
            </a:r>
            <a:r>
              <a:rPr lang="he-IL" sz="2000" b="1" u="sng" dirty="0"/>
              <a:t>100% </a:t>
            </a:r>
            <a:r>
              <a:rPr lang="he-IL" sz="2000" b="1" u="sng" dirty="0" smtClean="0"/>
              <a:t>על פיצויים ומענקי פרישה </a:t>
            </a:r>
            <a:endParaRPr lang="he-IL" sz="2000" b="1" u="sng" dirty="0"/>
          </a:p>
        </p:txBody>
      </p:sp>
      <p:grpSp>
        <p:nvGrpSpPr>
          <p:cNvPr id="24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0800000">
            <a:off x="6883571" y="1958024"/>
            <a:ext cx="344697" cy="1286151"/>
            <a:chOff x="9359899" y="1845713"/>
            <a:chExt cx="244738" cy="885211"/>
          </a:xfrm>
        </p:grpSpPr>
        <p:sp>
          <p:nvSpPr>
            <p:cNvPr id="25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6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7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8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78042" y="1829141"/>
            <a:ext cx="324005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פנסיה </a:t>
            </a:r>
            <a:r>
              <a:rPr lang="he-IL" dirty="0" smtClean="0"/>
              <a:t>חודשית ברוטו – 10,000 ₪ </a:t>
            </a:r>
          </a:p>
          <a:p>
            <a:endParaRPr lang="he-IL" dirty="0"/>
          </a:p>
        </p:txBody>
      </p:sp>
      <p:grpSp>
        <p:nvGrpSpPr>
          <p:cNvPr id="16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5400000" flipH="1">
            <a:off x="8795998" y="-46559"/>
            <a:ext cx="252168" cy="902348"/>
            <a:chOff x="9359899" y="1845713"/>
            <a:chExt cx="244738" cy="885211"/>
          </a:xfrm>
        </p:grpSpPr>
        <p:sp>
          <p:nvSpPr>
            <p:cNvPr id="17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8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9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0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graphicFrame>
        <p:nvGraphicFramePr>
          <p:cNvPr id="30" name="טבלה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119"/>
              </p:ext>
            </p:extLst>
          </p:nvPr>
        </p:nvGraphicFramePr>
        <p:xfrm>
          <a:off x="2133792" y="2458148"/>
          <a:ext cx="4174144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60905">
                  <a:extLst>
                    <a:ext uri="{9D8B030D-6E8A-4147-A177-3AD203B41FA5}">
                      <a16:colId xmlns:a16="http://schemas.microsoft.com/office/drawing/2014/main" val="1379610200"/>
                    </a:ext>
                  </a:extLst>
                </a:gridCol>
                <a:gridCol w="2113239">
                  <a:extLst>
                    <a:ext uri="{9D8B030D-6E8A-4147-A177-3AD203B41FA5}">
                      <a16:colId xmlns:a16="http://schemas.microsoft.com/office/drawing/2014/main" val="880199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פנסיה ברוטו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10,000 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4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פנסיה פטורה במס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1,438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פנסיה חייבת במס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8,561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26235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870503" y="3807048"/>
            <a:ext cx="44374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/>
              <a:t>כ- 646  ₪ חיסכון חודשי במס (מס שולי 20%) </a:t>
            </a:r>
            <a:endParaRPr lang="he-IL" b="1" dirty="0"/>
          </a:p>
        </p:txBody>
      </p:sp>
      <p:sp>
        <p:nvSpPr>
          <p:cNvPr id="2" name="מלבן 1"/>
          <p:cNvSpPr/>
          <p:nvPr/>
        </p:nvSpPr>
        <p:spPr>
          <a:xfrm>
            <a:off x="10578462" y="81450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דוגמא</a:t>
            </a:r>
            <a:endParaRPr lang="he-IL" sz="36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02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-23947" y="0"/>
            <a:ext cx="12215947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11160" y="1235317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48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לסיכום, </a:t>
            </a:r>
            <a:endParaRPr lang="he-IL" sz="48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  <p:grpSp>
        <p:nvGrpSpPr>
          <p:cNvPr id="11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 flipH="1">
            <a:off x="325090" y="5639155"/>
            <a:ext cx="252168" cy="902348"/>
            <a:chOff x="9359899" y="1845713"/>
            <a:chExt cx="244738" cy="885211"/>
          </a:xfrm>
        </p:grpSpPr>
        <p:sp>
          <p:nvSpPr>
            <p:cNvPr id="12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3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4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5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16" name="מציין מיקום של כותרת תחתונה 4"/>
          <p:cNvSpPr txBox="1">
            <a:spLocks/>
          </p:cNvSpPr>
          <p:nvPr/>
        </p:nvSpPr>
        <p:spPr>
          <a:xfrm>
            <a:off x="5603063" y="64197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1684" y="6419757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7" y="-4423"/>
            <a:ext cx="362978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006" y="2455245"/>
            <a:ext cx="746691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685800">
              <a:buClr>
                <a:srgbClr val="FF0000"/>
              </a:buClr>
              <a:buSzPct val="85000"/>
            </a:pPr>
            <a:r>
              <a:rPr lang="he-IL" sz="4400" b="1" dirty="0" smtClean="0"/>
              <a:t>טווח </a:t>
            </a:r>
            <a:r>
              <a:rPr lang="he-IL" sz="4400" b="1" dirty="0">
                <a:latin typeface="Poalim" panose="00000500000000000000" pitchFamily="50" charset="-79"/>
              </a:rPr>
              <a:t>הפטור על </a:t>
            </a:r>
            <a:r>
              <a:rPr lang="he-IL" sz="4400" b="1" dirty="0" smtClean="0">
                <a:latin typeface="Poalim" panose="00000500000000000000" pitchFamily="50" charset="-79"/>
              </a:rPr>
              <a:t>הקצבה </a:t>
            </a:r>
          </a:p>
          <a:p>
            <a:pPr lvl="0" algn="ctr" defTabSz="685800">
              <a:buClr>
                <a:srgbClr val="FF0000"/>
              </a:buClr>
              <a:buSzPct val="85000"/>
            </a:pPr>
            <a:r>
              <a:rPr lang="he-IL" sz="4400" b="1" dirty="0" smtClean="0">
                <a:latin typeface="Poalim" panose="00000500000000000000" pitchFamily="50" charset="-79"/>
              </a:rPr>
              <a:t>נע בין  </a:t>
            </a:r>
            <a:r>
              <a:rPr lang="he-IL" sz="4400" b="1" dirty="0">
                <a:latin typeface="Poalim" panose="00000500000000000000" pitchFamily="50" charset="-79"/>
              </a:rPr>
              <a:t>4,399 – 1,438 ₪  </a:t>
            </a:r>
            <a:endParaRPr lang="he-IL" sz="4400" b="1" dirty="0">
              <a:latin typeface="Poalim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537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8985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CBD0-E84E-40C2-AF54-42B2BA5ED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08FA-AD96-4FED-B7A9-7B41B5266383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2" charset="-79"/>
                <a:ea typeface="+mn-ea"/>
                <a:cs typeface="Poalim" panose="00000500000000000000" pitchFamily="2" charset="-79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2" charset="-79"/>
              <a:ea typeface="+mn-ea"/>
              <a:cs typeface="Poalim" panose="00000500000000000000" pitchFamily="2" charset="-79"/>
            </a:endParaRPr>
          </a:p>
        </p:txBody>
      </p:sp>
      <p:sp>
        <p:nvSpPr>
          <p:cNvPr id="25" name="מציין מיקום של כותרת תחתונה 4"/>
          <p:cNvSpPr txBox="1">
            <a:spLocks/>
          </p:cNvSpPr>
          <p:nvPr/>
        </p:nvSpPr>
        <p:spPr>
          <a:xfrm>
            <a:off x="4037527" y="6372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15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18902106" flipH="1">
            <a:off x="6041050" y="3790076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6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6055838" y="4236107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17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902106" flipH="1">
            <a:off x="6036472" y="3350170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26" name="כותרת 1"/>
          <p:cNvSpPr txBox="1">
            <a:spLocks/>
          </p:cNvSpPr>
          <p:nvPr/>
        </p:nvSpPr>
        <p:spPr>
          <a:xfrm>
            <a:off x="554620" y="1169150"/>
            <a:ext cx="10686813" cy="27333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Poalim" panose="00000500000000000000" pitchFamily="2" charset="-79"/>
              </a:defRPr>
            </a:lvl1pPr>
          </a:lstStyle>
          <a:p>
            <a:pPr lvl="0"/>
            <a:r>
              <a:rPr lang="he-IL" sz="5400" b="1" dirty="0" smtClean="0"/>
              <a:t>5 שקפים על מושגים ונושאים בסיסיים </a:t>
            </a:r>
          </a:p>
          <a:p>
            <a:pPr lvl="0"/>
            <a:endParaRPr lang="he-IL" sz="5400" b="1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4292" y="6400655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8463105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769927" y="201691"/>
            <a:ext cx="32428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chemeClr val="bg1"/>
                </a:solidFill>
              </a:rPr>
              <a:t>האם הפטור ממס הוא רק על </a:t>
            </a:r>
            <a:r>
              <a:rPr lang="he-IL" sz="4000" b="1" dirty="0" smtClean="0">
                <a:solidFill>
                  <a:schemeClr val="bg1"/>
                </a:solidFill>
              </a:rPr>
              <a:t>הקצבה החודשית </a:t>
            </a:r>
            <a:r>
              <a:rPr lang="he-IL" sz="4000" b="1" dirty="0">
                <a:solidFill>
                  <a:schemeClr val="bg1"/>
                </a:solidFill>
              </a:rPr>
              <a:t>? </a:t>
            </a: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534875605"/>
              </p:ext>
            </p:extLst>
          </p:nvPr>
        </p:nvGraphicFramePr>
        <p:xfrm>
          <a:off x="1365033" y="4627139"/>
          <a:ext cx="6147356" cy="15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6308" y="1300803"/>
            <a:ext cx="7278399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400" b="1" dirty="0" smtClean="0">
              <a:latin typeface="Gadugi" panose="020B0502040204020203" pitchFamily="34" charset="0"/>
            </a:endParaRPr>
          </a:p>
          <a:p>
            <a:r>
              <a:rPr lang="he-IL" sz="2400" b="1" dirty="0" smtClean="0">
                <a:latin typeface="Gadugi" panose="020B0502040204020203" pitchFamily="34" charset="0"/>
              </a:rPr>
              <a:t>יש </a:t>
            </a:r>
            <a:r>
              <a:rPr lang="he-IL" sz="2400" b="1" dirty="0">
                <a:latin typeface="Gadugi" panose="020B0502040204020203" pitchFamily="34" charset="0"/>
              </a:rPr>
              <a:t>אפשרות לבחור בפטור על הקצבה ו/או על היוון </a:t>
            </a:r>
            <a:r>
              <a:rPr lang="he-IL" sz="2400" b="1" dirty="0" smtClean="0">
                <a:latin typeface="Gadugi" panose="020B0502040204020203" pitchFamily="34" charset="0"/>
              </a:rPr>
              <a:t>קצבה.</a:t>
            </a:r>
          </a:p>
          <a:p>
            <a:r>
              <a:rPr lang="he-IL" sz="2400" b="1" dirty="0" smtClean="0">
                <a:latin typeface="Gadugi" panose="020B0502040204020203" pitchFamily="34" charset="0"/>
              </a:rPr>
              <a:t> </a:t>
            </a:r>
          </a:p>
          <a:p>
            <a:r>
              <a:rPr lang="he-IL" sz="2400" b="1" dirty="0" smtClean="0"/>
              <a:t>בהיוון </a:t>
            </a:r>
            <a:r>
              <a:rPr lang="he-IL" sz="2400" b="1" dirty="0"/>
              <a:t>קצבה ניתן לקבל פטור על כספי קצבה כגון : </a:t>
            </a:r>
          </a:p>
          <a:p>
            <a:endParaRPr lang="he-IL" b="1" dirty="0"/>
          </a:p>
          <a:p>
            <a:pPr marL="342900" indent="-342900">
              <a:buAutoNum type="arabicPeriod"/>
            </a:pPr>
            <a:r>
              <a:rPr lang="he-IL" dirty="0"/>
              <a:t>תגמולים בקופות גמל שהופקדו מינואר 2008 </a:t>
            </a:r>
          </a:p>
          <a:p>
            <a:pPr marL="342900" indent="-342900">
              <a:buAutoNum type="arabicPeriod"/>
            </a:pPr>
            <a:r>
              <a:rPr lang="he-IL" dirty="0"/>
              <a:t>תגמולים בתוכניות קצבה </a:t>
            </a:r>
          </a:p>
          <a:p>
            <a:pPr marL="342900" indent="-342900">
              <a:buAutoNum type="arabicPeriod"/>
            </a:pPr>
            <a:r>
              <a:rPr lang="he-IL" dirty="0"/>
              <a:t>פיצויים ברצף קצבה </a:t>
            </a:r>
          </a:p>
          <a:p>
            <a:pPr marL="342900" indent="-342900">
              <a:buAutoNum type="arabicPeriod"/>
            </a:pPr>
            <a:r>
              <a:rPr lang="he-IL" dirty="0"/>
              <a:t>היוון קצבה מקרן פנסיה  </a:t>
            </a:r>
          </a:p>
          <a:p>
            <a:pPr marL="342900" indent="-342900">
              <a:buAutoNum type="arabicPeriod"/>
            </a:pPr>
            <a:endParaRPr lang="he-IL" dirty="0"/>
          </a:p>
        </p:txBody>
      </p:sp>
      <p:sp>
        <p:nvSpPr>
          <p:cNvPr id="10" name="מלבן 1"/>
          <p:cNvSpPr/>
          <p:nvPr/>
        </p:nvSpPr>
        <p:spPr>
          <a:xfrm>
            <a:off x="9120263" y="3429000"/>
            <a:ext cx="2785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היוון קצבה : קבלת  סכום חד פעמי בערך נוכחי </a:t>
            </a:r>
            <a:endParaRPr lang="he-IL" sz="2800" dirty="0">
              <a:solidFill>
                <a:schemeClr val="bg1"/>
              </a:solidFill>
            </a:endParaRPr>
          </a:p>
        </p:txBody>
      </p:sp>
      <p:grpSp>
        <p:nvGrpSpPr>
          <p:cNvPr id="11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 flipH="1">
            <a:off x="7837480" y="310583"/>
            <a:ext cx="252168" cy="902348"/>
            <a:chOff x="9359899" y="1845713"/>
            <a:chExt cx="244738" cy="885211"/>
          </a:xfrm>
        </p:grpSpPr>
        <p:sp>
          <p:nvSpPr>
            <p:cNvPr id="12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3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4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5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16" name="מציין מיקום של כותרת תחתונה 4"/>
          <p:cNvSpPr txBox="1">
            <a:spLocks/>
          </p:cNvSpPr>
          <p:nvPr/>
        </p:nvSpPr>
        <p:spPr>
          <a:xfrm>
            <a:off x="2114275" y="63694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מלבן 17"/>
          <p:cNvSpPr/>
          <p:nvPr/>
        </p:nvSpPr>
        <p:spPr>
          <a:xfrm>
            <a:off x="5352352" y="253926"/>
            <a:ext cx="19976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b="1" dirty="0">
                <a:solidFill>
                  <a:srgbClr val="FF0000"/>
                </a:solidFill>
                <a:latin typeface="Guttman David" panose="02010401010101010101" pitchFamily="2" charset="-79"/>
              </a:rPr>
              <a:t>לא </a:t>
            </a:r>
            <a:r>
              <a:rPr lang="he-IL" sz="6000" b="1" dirty="0" smtClean="0">
                <a:solidFill>
                  <a:srgbClr val="FF0000"/>
                </a:solidFill>
                <a:latin typeface="Guttman David" panose="02010401010101010101" pitchFamily="2" charset="-79"/>
              </a:rPr>
              <a:t>!!!</a:t>
            </a:r>
            <a:endParaRPr lang="he-IL" sz="6000" b="1" dirty="0">
              <a:solidFill>
                <a:srgbClr val="FF0000"/>
              </a:solidFill>
              <a:latin typeface="Guttman David" panose="02010401010101010101" pitchFamily="2" charset="-79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AC955DAA-473E-4254-AE20-6396ADBF0A92}"/>
              </a:ext>
            </a:extLst>
          </p:cNvPr>
          <p:cNvSpPr/>
          <p:nvPr/>
        </p:nvSpPr>
        <p:spPr>
          <a:xfrm>
            <a:off x="8780949" y="3429000"/>
            <a:ext cx="3124687" cy="45719"/>
          </a:xfrm>
          <a:prstGeom prst="rect">
            <a:avLst/>
          </a:prstGeom>
          <a:solidFill>
            <a:srgbClr val="DC1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AC955DAA-473E-4254-AE20-6396ADBF0A92}"/>
              </a:ext>
            </a:extLst>
          </p:cNvPr>
          <p:cNvSpPr/>
          <p:nvPr/>
        </p:nvSpPr>
        <p:spPr>
          <a:xfrm>
            <a:off x="8829032" y="4937235"/>
            <a:ext cx="3124687" cy="45719"/>
          </a:xfrm>
          <a:prstGeom prst="rect">
            <a:avLst/>
          </a:prstGeom>
          <a:solidFill>
            <a:srgbClr val="DC1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679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0"/>
            <a:ext cx="8463105" cy="6858000"/>
          </a:xfrm>
          <a:prstGeom prst="rect">
            <a:avLst/>
          </a:prstGeom>
          <a:gradFill>
            <a:gsLst>
              <a:gs pos="97000">
                <a:schemeClr val="bg1">
                  <a:lumMod val="7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32000">
                <a:schemeClr val="bg1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769927" y="201691"/>
            <a:ext cx="3242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4000" b="1" dirty="0" smtClean="0">
                <a:solidFill>
                  <a:schemeClr val="bg1"/>
                </a:solidFill>
              </a:rPr>
              <a:t>דילמה, </a:t>
            </a:r>
            <a:endParaRPr lang="he-IL" sz="4000" b="1" dirty="0">
              <a:solidFill>
                <a:schemeClr val="bg1"/>
              </a:solidFill>
            </a:endParaRPr>
          </a:p>
        </p:txBody>
      </p:sp>
      <p:grpSp>
        <p:nvGrpSpPr>
          <p:cNvPr id="11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6200000" flipH="1">
            <a:off x="7837480" y="310583"/>
            <a:ext cx="252168" cy="902348"/>
            <a:chOff x="9359899" y="1845713"/>
            <a:chExt cx="244738" cy="885211"/>
          </a:xfrm>
        </p:grpSpPr>
        <p:sp>
          <p:nvSpPr>
            <p:cNvPr id="12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3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4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5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16" name="מציין מיקום של כותרת תחתונה 4"/>
          <p:cNvSpPr txBox="1">
            <a:spLocks/>
          </p:cNvSpPr>
          <p:nvPr/>
        </p:nvSpPr>
        <p:spPr>
          <a:xfrm>
            <a:off x="2114275" y="63694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50269" y="1213946"/>
            <a:ext cx="6974986" cy="30469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4800" b="1" dirty="0" smtClean="0"/>
              <a:t>איפה לקבל את הפטור ???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3200" b="1" dirty="0" smtClean="0"/>
              <a:t>האם על הפנסיה החודשית ?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3200" b="1" dirty="0" smtClean="0"/>
              <a:t>האם על היוון קצבה ?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3200" b="1" dirty="0" smtClean="0"/>
              <a:t>האם שילוב בין השניים ?  </a:t>
            </a:r>
            <a:endParaRPr lang="he-IL" sz="32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3374" y="2516204"/>
            <a:ext cx="2155371" cy="273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6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15766" y="-3"/>
            <a:ext cx="12192000" cy="69112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42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6636153" y="373966"/>
            <a:ext cx="4929114" cy="262947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82145"/>
                </a:solidFill>
                <a:latin typeface="Poalim" panose="00000500000000000000" pitchFamily="2" charset="-79"/>
                <a:ea typeface="+mj-ea"/>
                <a:cs typeface="Poalim" panose="00000500000000000000" pitchFamily="2" charset="-79"/>
              </a:defRPr>
            </a:lvl1pPr>
          </a:lstStyle>
          <a:p>
            <a:r>
              <a:rPr lang="he-IL" sz="4000" dirty="0" smtClean="0">
                <a:solidFill>
                  <a:srgbClr val="C00000"/>
                </a:solidFill>
                <a:latin typeface="Poalim" panose="00000500000000000000" pitchFamily="50" charset="-79"/>
                <a:cs typeface="+mn-cs"/>
              </a:rPr>
              <a:t>לצורך קבלת הפטור בקצבה ו/או היוון קצבה </a:t>
            </a:r>
            <a:endParaRPr lang="he-IL" sz="4000" dirty="0" smtClean="0">
              <a:solidFill>
                <a:srgbClr val="C00000"/>
              </a:solidFill>
              <a:latin typeface="Poalim" panose="00000500000000000000" pitchFamily="50" charset="-79"/>
              <a:cs typeface="+mn-cs"/>
            </a:endParaRPr>
          </a:p>
          <a:p>
            <a:r>
              <a:rPr lang="he-IL" sz="4000" dirty="0" smtClean="0">
                <a:solidFill>
                  <a:srgbClr val="C00000"/>
                </a:solidFill>
                <a:latin typeface="Poalim" panose="00000500000000000000" pitchFamily="50" charset="-79"/>
                <a:cs typeface="+mn-cs"/>
              </a:rPr>
              <a:t>ממלאים טופס 161 ד' </a:t>
            </a:r>
            <a:endParaRPr lang="he-IL" sz="4000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/>
          <a:srcRect l="4783" r="8854"/>
          <a:stretch/>
        </p:blipFill>
        <p:spPr>
          <a:xfrm>
            <a:off x="15766" y="-3"/>
            <a:ext cx="6096000" cy="6915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9" name="קבוצה 8"/>
          <p:cNvGrpSpPr/>
          <p:nvPr/>
        </p:nvGrpSpPr>
        <p:grpSpPr>
          <a:xfrm>
            <a:off x="7278170" y="3007282"/>
            <a:ext cx="2880317" cy="1875255"/>
            <a:chOff x="2016225" y="792088"/>
            <a:chExt cx="2880317" cy="1229377"/>
          </a:xfrm>
        </p:grpSpPr>
        <p:sp>
          <p:nvSpPr>
            <p:cNvPr id="10" name="מלבן 9"/>
            <p:cNvSpPr/>
            <p:nvPr/>
          </p:nvSpPr>
          <p:spPr>
            <a:xfrm>
              <a:off x="2016225" y="792088"/>
              <a:ext cx="2880317" cy="1229377"/>
            </a:xfrm>
            <a:prstGeom prst="rect">
              <a:avLst/>
            </a:prstGeom>
            <a:blipFill rotWithShape="0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016225" y="792088"/>
              <a:ext cx="2880317" cy="12293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800" b="1" kern="1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12" name="מציין מיקום של כותרת תחתונה 4"/>
          <p:cNvSpPr txBox="1">
            <a:spLocks/>
          </p:cNvSpPr>
          <p:nvPr/>
        </p:nvSpPr>
        <p:spPr>
          <a:xfrm>
            <a:off x="7450467" y="64385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326" y="6463717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7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15766" y="-3"/>
            <a:ext cx="12192000" cy="69112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>
              <a:solidFill>
                <a:schemeClr val="tx1"/>
              </a:solidFill>
              <a:latin typeface="Segoe UI"/>
              <a:cs typeface="Poalim Beta3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43</a:t>
            </a:fld>
            <a:endParaRPr lang="he-IL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8661" y="6456690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1168" y="2791763"/>
            <a:ext cx="694479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הטופס מתייחס לקבלת פטור ישירות ממשלם הפנסיה (קרן פנסיה/חברת ביטוח)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הפורש לא היוון כספי תגמולים בפטור בעבר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הפורש מצהיר שלא יוכל להוון פטור גם בעתיד בתחנות הגדלת הפטור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הפורש לא ביצע קיבוע זכויות באמצעות טופס 161ד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הגדלת הפטור תחול רק על הפנסיה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he-IL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הקצבה שמקבל הגמלאי הינה </a:t>
            </a:r>
            <a:r>
              <a:rPr kumimoji="0" lang="he-IL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קצבתו היחידה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alim" panose="00000500000000000000" pitchFamily="50" charset="-79"/>
              <a:ea typeface="+mn-ea"/>
              <a:cs typeface="Poalim" panose="00000500000000000000" pitchFamily="50" charset="-79"/>
            </a:endParaRPr>
          </a:p>
        </p:txBody>
      </p:sp>
      <p:sp>
        <p:nvSpPr>
          <p:cNvPr id="21" name="מלבן מעוגל 20">
            <a:extLst>
              <a:ext uri="{FF2B5EF4-FFF2-40B4-BE49-F238E27FC236}">
                <a16:creationId xmlns:a16="http://schemas.microsoft.com/office/drawing/2014/main" id="{CDE13B1E-8CC4-134D-AB89-70632479ACED}"/>
              </a:ext>
            </a:extLst>
          </p:cNvPr>
          <p:cNvSpPr/>
          <p:nvPr/>
        </p:nvSpPr>
        <p:spPr>
          <a:xfrm>
            <a:off x="509179" y="2514124"/>
            <a:ext cx="6792687" cy="2585963"/>
          </a:xfrm>
          <a:prstGeom prst="roundRect">
            <a:avLst>
              <a:gd name="adj" fmla="val 771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1328" y="2308122"/>
            <a:ext cx="981075" cy="1009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34404" y="0"/>
            <a:ext cx="375759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7879408" y="248316"/>
            <a:ext cx="2880317" cy="1875255"/>
            <a:chOff x="2016225" y="792088"/>
            <a:chExt cx="2880317" cy="1229377"/>
          </a:xfrm>
        </p:grpSpPr>
        <p:sp>
          <p:nvSpPr>
            <p:cNvPr id="10" name="מלבן 9"/>
            <p:cNvSpPr/>
            <p:nvPr/>
          </p:nvSpPr>
          <p:spPr>
            <a:xfrm>
              <a:off x="2016225" y="792088"/>
              <a:ext cx="2880317" cy="1229377"/>
            </a:xfrm>
            <a:prstGeom prst="rect">
              <a:avLst/>
            </a:prstGeom>
            <a:blipFill rotWithShape="0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016225" y="792088"/>
              <a:ext cx="2880317" cy="12293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800" b="1" kern="1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12" name="מציין מיקום של כותרת תחתונה 4"/>
          <p:cNvSpPr txBox="1">
            <a:spLocks/>
          </p:cNvSpPr>
          <p:nvPr/>
        </p:nvSpPr>
        <p:spPr>
          <a:xfrm>
            <a:off x="2054526" y="64133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801" y="358495"/>
            <a:ext cx="688385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טופס 161 ח' </a:t>
            </a: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הנחיה חדשה של רשות המיסים</a:t>
            </a:r>
            <a:r>
              <a:rPr kumimoji="0" lang="he-IL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לפיה "משלם הקצבה"</a:t>
            </a:r>
            <a:r>
              <a:rPr kumimoji="0" lang="he-IL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 כגון קרן פנסיה 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Poalim" panose="00000500000000000000" pitchFamily="50" charset="-79"/>
              <a:ea typeface="+mn-ea"/>
              <a:cs typeface="Poalim" panose="00000500000000000000" pitchFamily="50" charset="-79"/>
            </a:endParaRP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יכול להעניק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את הפטור ללא צורך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באישור מפקיד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שומה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23389" y="2993901"/>
            <a:ext cx="33796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טופס 161 ח' </a:t>
            </a:r>
          </a:p>
          <a:p>
            <a:pPr marL="0" marR="0" lvl="0" indent="0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alim" panose="00000500000000000000" pitchFamily="50" charset="-79"/>
                <a:ea typeface="+mn-ea"/>
                <a:cs typeface="Poalim" panose="00000500000000000000" pitchFamily="50" charset="-79"/>
              </a:rPr>
              <a:t>טופס נחות יחסית לטופס 161 ד' </a:t>
            </a:r>
            <a:endParaRPr kumimoji="0" lang="he-I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alim" panose="00000500000000000000" pitchFamily="50" charset="-79"/>
              <a:ea typeface="+mn-ea"/>
              <a:cs typeface="Poalim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46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403683" y="683924"/>
            <a:ext cx="7069860" cy="2477287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sz="4400" spc="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  <a:t>יעוץ פנסיוני ותכנון פרישה</a:t>
            </a:r>
            <a: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  <a:t/>
            </a:r>
            <a:b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</a:br>
            <a: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  <a:t>מוקד טלפוני</a:t>
            </a:r>
            <a:b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</a:br>
            <a: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  <a:t> 6752*</a:t>
            </a:r>
            <a:b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</a:br>
            <a:r>
              <a:rPr lang="he-IL" sz="4400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alim" panose="00000500000000000000" pitchFamily="2" charset="-79"/>
                <a:ea typeface="+mn-ea"/>
                <a:cs typeface="+mn-cs"/>
              </a:rPr>
              <a:t>ללקוחות כל הבנקים </a:t>
            </a:r>
          </a:p>
        </p:txBody>
      </p:sp>
      <p:sp>
        <p:nvSpPr>
          <p:cNvPr id="3" name="מלבן 7"/>
          <p:cNvSpPr>
            <a:spLocks noChangeArrowheads="1"/>
          </p:cNvSpPr>
          <p:nvPr/>
        </p:nvSpPr>
        <p:spPr bwMode="auto">
          <a:xfrm>
            <a:off x="6296298" y="5444001"/>
            <a:ext cx="559093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he-IL" sz="1400" b="1" u="sng" dirty="0">
                <a:solidFill>
                  <a:schemeClr val="bg1"/>
                </a:solidFill>
                <a:latin typeface="Arial"/>
              </a:rPr>
              <a:t>הערה</a:t>
            </a:r>
            <a:r>
              <a:rPr lang="he-IL" sz="1400" b="1" dirty="0">
                <a:solidFill>
                  <a:schemeClr val="bg1"/>
                </a:solidFill>
                <a:latin typeface="Arial"/>
              </a:rPr>
              <a:t>:</a:t>
            </a:r>
            <a:r>
              <a:rPr lang="en-US" sz="14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he-IL" sz="1400" b="1" dirty="0">
                <a:solidFill>
                  <a:schemeClr val="bg1"/>
                </a:solidFill>
                <a:latin typeface="Arial"/>
              </a:rPr>
              <a:t>כל האמור לעיל הינו מידע והסברים כלליים בלבד</a:t>
            </a:r>
            <a:r>
              <a:rPr lang="en-US" sz="1400" b="1" dirty="0">
                <a:solidFill>
                  <a:schemeClr val="bg1"/>
                </a:solidFill>
                <a:latin typeface="Arial"/>
              </a:rPr>
              <a:t>, </a:t>
            </a:r>
            <a:r>
              <a:rPr lang="he-IL" sz="1400" b="1" dirty="0">
                <a:solidFill>
                  <a:schemeClr val="bg1"/>
                </a:solidFill>
                <a:latin typeface="Arial"/>
              </a:rPr>
              <a:t>אשר אינם מהווים ייעוץ פנסיוני או ייעוץ להשקעות ואינם מהווים תחליף לייעוץ המותאם ללקוח ולצרכיו האישיים</a:t>
            </a:r>
            <a:r>
              <a:rPr lang="en-US" sz="1400" b="1" dirty="0">
                <a:solidFill>
                  <a:schemeClr val="bg1"/>
                </a:solidFill>
                <a:latin typeface="Arial"/>
              </a:rPr>
              <a:t>. </a:t>
            </a:r>
            <a:r>
              <a:rPr lang="he-IL" sz="1400" b="1" dirty="0">
                <a:solidFill>
                  <a:schemeClr val="bg1"/>
                </a:solidFill>
                <a:latin typeface="Arial"/>
              </a:rPr>
              <a:t>המידע ניתן בהתאם לחוק ולכללים הידועים היום</a:t>
            </a:r>
            <a:r>
              <a:rPr lang="en-US" sz="1400" b="1" dirty="0">
                <a:solidFill>
                  <a:schemeClr val="bg1"/>
                </a:solidFill>
                <a:latin typeface="Arial"/>
              </a:rPr>
              <a:t>.</a:t>
            </a:r>
            <a:endParaRPr lang="en-US" sz="14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5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-5694" y="0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79213" y="1845"/>
            <a:ext cx="381692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endParaRPr lang="he-IL" b="1" dirty="0" smtClean="0">
              <a:latin typeface="Arial" pitchFamily="34" charset="0"/>
            </a:endParaRPr>
          </a:p>
          <a:p>
            <a:pPr lvl="0"/>
            <a:r>
              <a:rPr lang="he-IL" b="1" dirty="0">
                <a:latin typeface="Arial" pitchFamily="34" charset="0"/>
              </a:rPr>
              <a:t> </a:t>
            </a:r>
            <a:r>
              <a:rPr lang="he-IL" b="1" dirty="0" smtClean="0">
                <a:latin typeface="Arial" pitchFamily="34" charset="0"/>
              </a:rPr>
              <a:t>   </a:t>
            </a:r>
            <a:endParaRPr lang="he-IL" b="1" dirty="0">
              <a:latin typeface="Arial" pitchFamily="34" charset="0"/>
            </a:endParaRPr>
          </a:p>
        </p:txBody>
      </p:sp>
      <p:grpSp>
        <p:nvGrpSpPr>
          <p:cNvPr id="13" name="Group 69">
            <a:extLst>
              <a:ext uri="{FF2B5EF4-FFF2-40B4-BE49-F238E27FC236}">
                <a16:creationId xmlns:a16="http://schemas.microsoft.com/office/drawing/2014/main" id="{A5F5B8F3-E84B-4A13-85FB-72CC196D1D50}"/>
              </a:ext>
            </a:extLst>
          </p:cNvPr>
          <p:cNvGrpSpPr/>
          <p:nvPr/>
        </p:nvGrpSpPr>
        <p:grpSpPr>
          <a:xfrm rot="10800000">
            <a:off x="202729" y="5777000"/>
            <a:ext cx="242009" cy="963613"/>
            <a:chOff x="9359899" y="1845713"/>
            <a:chExt cx="244738" cy="885211"/>
          </a:xfrm>
        </p:grpSpPr>
        <p:sp>
          <p:nvSpPr>
            <p:cNvPr id="14" name="Isosceles Triangle 70">
              <a:extLst>
                <a:ext uri="{FF2B5EF4-FFF2-40B4-BE49-F238E27FC236}">
                  <a16:creationId xmlns:a16="http://schemas.microsoft.com/office/drawing/2014/main" id="{C3AF773A-21E7-475E-98BB-B699E4DD9D42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5" name="Isosceles Triangle 71">
              <a:extLst>
                <a:ext uri="{FF2B5EF4-FFF2-40B4-BE49-F238E27FC236}">
                  <a16:creationId xmlns:a16="http://schemas.microsoft.com/office/drawing/2014/main" id="{FAF8A2E7-D3EE-48BE-9A03-F9462436E6A8}"/>
                </a:ext>
              </a:extLst>
            </p:cNvPr>
            <p:cNvSpPr/>
            <p:nvPr/>
          </p:nvSpPr>
          <p:spPr>
            <a:xfrm>
              <a:off x="9359909" y="232482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6" name="Isosceles Triangle 72">
              <a:extLst>
                <a:ext uri="{FF2B5EF4-FFF2-40B4-BE49-F238E27FC236}">
                  <a16:creationId xmlns:a16="http://schemas.microsoft.com/office/drawing/2014/main" id="{F9209ABF-2684-435C-B7A7-AAAE5E1E1899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17" name="Isosceles Triangle 81">
              <a:extLst>
                <a:ext uri="{FF2B5EF4-FFF2-40B4-BE49-F238E27FC236}">
                  <a16:creationId xmlns:a16="http://schemas.microsoft.com/office/drawing/2014/main" id="{F9DBE456-E99E-4E1F-80FE-F8DF62E2F149}"/>
                </a:ext>
              </a:extLst>
            </p:cNvPr>
            <p:cNvSpPr/>
            <p:nvPr/>
          </p:nvSpPr>
          <p:spPr>
            <a:xfrm>
              <a:off x="9362730" y="1845713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8324858" y="168368"/>
            <a:ext cx="3816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algn="just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"מקפת" </a:t>
            </a: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הוותיקה</a:t>
            </a:r>
          </a:p>
          <a:p>
            <a:pPr marL="16510" algn="just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היא קרן פנסיה</a:t>
            </a:r>
          </a:p>
          <a:p>
            <a:pPr marL="16510" algn="just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מקיפה הנותנת</a:t>
            </a:r>
          </a:p>
          <a:p>
            <a:pPr marL="16510" algn="just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הגנה מפני 3</a:t>
            </a:r>
          </a:p>
          <a:p>
            <a:pPr marL="16510" algn="just"/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סיכוני חיים</a:t>
            </a: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343554" y="2460966"/>
            <a:ext cx="45719" cy="29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343553" y="4047325"/>
            <a:ext cx="45719" cy="29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graphicFrame>
        <p:nvGraphicFramePr>
          <p:cNvPr id="21" name="דיאגרמה 2"/>
          <p:cNvGraphicFramePr/>
          <p:nvPr>
            <p:extLst>
              <p:ext uri="{D42A27DB-BD31-4B8C-83A1-F6EECF244321}">
                <p14:modId xmlns:p14="http://schemas.microsoft.com/office/powerpoint/2010/main" val="1988073908"/>
              </p:ext>
            </p:extLst>
          </p:nvPr>
        </p:nvGraphicFramePr>
        <p:xfrm>
          <a:off x="64599" y="969966"/>
          <a:ext cx="8001056" cy="490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4584216" y="2200681"/>
            <a:ext cx="1392584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>
                <a:latin typeface="Times New Roman" pitchFamily="18" charset="0"/>
              </a:rPr>
              <a:t>קצבה </a:t>
            </a:r>
            <a:r>
              <a:rPr lang="he-IL" sz="1300" b="1" dirty="0" smtClean="0">
                <a:latin typeface="Times New Roman" pitchFamily="18" charset="0"/>
              </a:rPr>
              <a:t>לכל החיים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עד  70%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מהשכר הקובע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2187881" y="2200681"/>
            <a:ext cx="17193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142875" lvl="1" indent="-141288" defTabSz="893763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</a:pPr>
            <a:r>
              <a:rPr lang="he-IL" sz="1300" b="1" dirty="0" smtClean="0">
                <a:latin typeface="Times New Roman" pitchFamily="18" charset="0"/>
              </a:rPr>
              <a:t>   קצבה </a:t>
            </a:r>
            <a:r>
              <a:rPr lang="he-IL" sz="1300" b="1" dirty="0">
                <a:latin typeface="Times New Roman" pitchFamily="18" charset="0"/>
              </a:rPr>
              <a:t>המשולמת </a:t>
            </a:r>
            <a:r>
              <a:rPr lang="he-IL" sz="1300" b="1" dirty="0" smtClean="0">
                <a:latin typeface="Times New Roman" pitchFamily="18" charset="0"/>
              </a:rPr>
              <a:t>למבוטח בתקופת </a:t>
            </a:r>
            <a:r>
              <a:rPr lang="he-IL" sz="1300" b="1" dirty="0">
                <a:latin typeface="Times New Roman" pitchFamily="18" charset="0"/>
              </a:rPr>
              <a:t>נכותו ועד </a:t>
            </a:r>
            <a:r>
              <a:rPr lang="he-IL" sz="1300" b="1" dirty="0" smtClean="0">
                <a:latin typeface="Times New Roman" pitchFamily="18" charset="0"/>
              </a:rPr>
              <a:t>הגיעו לגיל פרישה</a:t>
            </a:r>
            <a:endParaRPr lang="he-IL" sz="1300" b="1" dirty="0">
              <a:latin typeface="Arial" pitchFamily="34" charset="0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4355364" y="4215417"/>
            <a:ext cx="162143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>
                <a:latin typeface="Times New Roman" pitchFamily="18" charset="0"/>
              </a:rPr>
              <a:t>קצבה </a:t>
            </a:r>
            <a:r>
              <a:rPr lang="he-IL" sz="1300" b="1" dirty="0" smtClean="0">
                <a:latin typeface="Times New Roman" pitchFamily="18" charset="0"/>
              </a:rPr>
              <a:t>לשאירי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עמית  שנפטר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 40% מהשכר הקובע</a:t>
            </a:r>
            <a:endParaRPr lang="he-IL" sz="1300" b="1" dirty="0">
              <a:latin typeface="Arial" pitchFamily="34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2285782" y="4184967"/>
            <a:ext cx="162143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>
                <a:latin typeface="Times New Roman" pitchFamily="18" charset="0"/>
              </a:rPr>
              <a:t>קצבה המשולמת </a:t>
            </a:r>
            <a:endParaRPr lang="he-IL" sz="1300" b="1" dirty="0" smtClean="0"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לאלמן/ה  </a:t>
            </a:r>
            <a:r>
              <a:rPr lang="he-IL" sz="1300" b="1" dirty="0">
                <a:latin typeface="Times New Roman" pitchFamily="18" charset="0"/>
              </a:rPr>
              <a:t>לכל החיים </a:t>
            </a:r>
            <a:endParaRPr lang="he-IL" sz="1300" b="1" dirty="0" smtClean="0"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300" b="1" dirty="0" smtClean="0">
                <a:latin typeface="Times New Roman" pitchFamily="18" charset="0"/>
              </a:rPr>
              <a:t>60% מהפנסיה</a:t>
            </a:r>
            <a:endParaRPr lang="he-IL" sz="1300" b="1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2034" y="4069756"/>
            <a:ext cx="294183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he-IL" sz="1600" b="1" dirty="0" smtClean="0">
                <a:solidFill>
                  <a:schemeClr val="bg1"/>
                </a:solidFill>
              </a:rPr>
              <a:t>השכר הקובע - </a:t>
            </a:r>
            <a:r>
              <a:rPr lang="he-IL" sz="1600" dirty="0" smtClean="0">
                <a:solidFill>
                  <a:schemeClr val="bg1"/>
                </a:solidFill>
              </a:rPr>
              <a:t>הוא הבסיס </a:t>
            </a:r>
            <a:r>
              <a:rPr lang="he-IL" sz="1600" dirty="0" smtClean="0">
                <a:solidFill>
                  <a:schemeClr val="bg1"/>
                </a:solidFill>
              </a:rPr>
              <a:t>לחישוב</a:t>
            </a:r>
          </a:p>
          <a:p>
            <a:pPr lvl="0"/>
            <a:r>
              <a:rPr lang="he-IL" sz="1600" dirty="0" smtClean="0">
                <a:solidFill>
                  <a:schemeClr val="bg1"/>
                </a:solidFill>
              </a:rPr>
              <a:t>הפנסיה,  </a:t>
            </a:r>
            <a:r>
              <a:rPr lang="he-IL" sz="1600" dirty="0">
                <a:solidFill>
                  <a:schemeClr val="bg1"/>
                </a:solidFill>
              </a:rPr>
              <a:t>פנסיית שאירים, נכות </a:t>
            </a:r>
            <a:endParaRPr lang="he-IL" sz="1600" dirty="0" smtClean="0">
              <a:solidFill>
                <a:schemeClr val="bg1"/>
              </a:solidFill>
            </a:endParaRPr>
          </a:p>
          <a:p>
            <a:pPr lvl="0"/>
            <a:r>
              <a:rPr lang="he-IL" sz="1600" dirty="0">
                <a:solidFill>
                  <a:schemeClr val="bg1"/>
                </a:solidFill>
              </a:rPr>
              <a:t>ו</a:t>
            </a:r>
            <a:r>
              <a:rPr lang="he-IL" sz="1600" dirty="0" smtClean="0">
                <a:solidFill>
                  <a:schemeClr val="bg1"/>
                </a:solidFill>
              </a:rPr>
              <a:t>מענק </a:t>
            </a:r>
            <a:r>
              <a:rPr lang="he-IL" sz="1600" dirty="0">
                <a:solidFill>
                  <a:schemeClr val="bg1"/>
                </a:solidFill>
              </a:rPr>
              <a:t>עודפים </a:t>
            </a:r>
            <a:endParaRPr lang="he-IL" sz="1600" dirty="0" smtClean="0">
              <a:solidFill>
                <a:schemeClr val="bg1"/>
              </a:solidFill>
            </a:endParaRPr>
          </a:p>
          <a:p>
            <a:pPr lvl="0"/>
            <a:r>
              <a:rPr lang="he-IL" sz="1600" dirty="0" smtClean="0">
                <a:solidFill>
                  <a:schemeClr val="bg1"/>
                </a:solidFill>
              </a:rPr>
              <a:t>במקפת הוותיקה הוא מחושב לפי</a:t>
            </a:r>
          </a:p>
          <a:p>
            <a:pPr lvl="0"/>
            <a:r>
              <a:rPr lang="he-IL" sz="1600" dirty="0" smtClean="0">
                <a:solidFill>
                  <a:schemeClr val="bg1"/>
                </a:solidFill>
              </a:rPr>
              <a:t> "שיטת ממוצעי השכר" </a:t>
            </a:r>
            <a:endParaRPr lang="he-I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לבן 29"/>
          <p:cNvSpPr/>
          <p:nvPr/>
        </p:nvSpPr>
        <p:spPr>
          <a:xfrm>
            <a:off x="0" y="12722"/>
            <a:ext cx="12234183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6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4533421" y="63193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0" name="Group 75">
            <a:extLst>
              <a:ext uri="{FF2B5EF4-FFF2-40B4-BE49-F238E27FC236}">
                <a16:creationId xmlns:a16="http://schemas.microsoft.com/office/drawing/2014/main" id="{BDEBA6E3-4A36-4CD9-A70D-84F89F378930}"/>
              </a:ext>
            </a:extLst>
          </p:cNvPr>
          <p:cNvGrpSpPr/>
          <p:nvPr/>
        </p:nvGrpSpPr>
        <p:grpSpPr>
          <a:xfrm rot="16200000">
            <a:off x="11322616" y="5156827"/>
            <a:ext cx="243593" cy="884464"/>
            <a:chOff x="9358213" y="2078016"/>
            <a:chExt cx="243593" cy="884464"/>
          </a:xfrm>
        </p:grpSpPr>
        <p:sp>
          <p:nvSpPr>
            <p:cNvPr id="21" name="Isosceles Triangle 76">
              <a:extLst>
                <a:ext uri="{FF2B5EF4-FFF2-40B4-BE49-F238E27FC236}">
                  <a16:creationId xmlns:a16="http://schemas.microsoft.com/office/drawing/2014/main" id="{39BF7844-D1DC-46B1-92C6-519EA12C3FB5}"/>
                </a:ext>
              </a:extLst>
            </p:cNvPr>
            <p:cNvSpPr/>
            <p:nvPr/>
          </p:nvSpPr>
          <p:spPr>
            <a:xfrm>
              <a:off x="9359899" y="2078016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2" name="Isosceles Triangle 77">
              <a:extLst>
                <a:ext uri="{FF2B5EF4-FFF2-40B4-BE49-F238E27FC236}">
                  <a16:creationId xmlns:a16="http://schemas.microsoft.com/office/drawing/2014/main" id="{01F7FB2D-7EE6-4D74-99C5-B12347EA6A67}"/>
                </a:ext>
              </a:extLst>
            </p:cNvPr>
            <p:cNvSpPr/>
            <p:nvPr/>
          </p:nvSpPr>
          <p:spPr>
            <a:xfrm>
              <a:off x="9359899" y="2324833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3" name="Isosceles Triangle 78">
              <a:extLst>
                <a:ext uri="{FF2B5EF4-FFF2-40B4-BE49-F238E27FC236}">
                  <a16:creationId xmlns:a16="http://schemas.microsoft.com/office/drawing/2014/main" id="{6E7AD171-EDA3-4D74-AB35-011BED06713B}"/>
                </a:ext>
              </a:extLst>
            </p:cNvPr>
            <p:cNvSpPr/>
            <p:nvPr/>
          </p:nvSpPr>
          <p:spPr>
            <a:xfrm>
              <a:off x="9359899" y="2558204"/>
              <a:ext cx="241907" cy="172720"/>
            </a:xfrm>
            <a:prstGeom prst="triangle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  <p:sp>
          <p:nvSpPr>
            <p:cNvPr id="24" name="Isosceles Triangle 83">
              <a:extLst>
                <a:ext uri="{FF2B5EF4-FFF2-40B4-BE49-F238E27FC236}">
                  <a16:creationId xmlns:a16="http://schemas.microsoft.com/office/drawing/2014/main" id="{5A8CA95E-53B7-4934-84DB-0D7435BF86DB}"/>
                </a:ext>
              </a:extLst>
            </p:cNvPr>
            <p:cNvSpPr/>
            <p:nvPr/>
          </p:nvSpPr>
          <p:spPr>
            <a:xfrm>
              <a:off x="9358213" y="2789760"/>
              <a:ext cx="241907" cy="17272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a-E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alim Beta3"/>
                <a:ea typeface="+mn-ea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256362" y="194991"/>
            <a:ext cx="4114800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dirty="0">
              <a:solidFill>
                <a:schemeClr val="bg1"/>
              </a:solidFill>
            </a:endParaRPr>
          </a:p>
          <a:p>
            <a:r>
              <a:rPr lang="he-IL" sz="4000" b="1" dirty="0" smtClean="0">
                <a:solidFill>
                  <a:schemeClr val="bg1"/>
                </a:solidFill>
              </a:rPr>
              <a:t>פנסיית זקנה </a:t>
            </a:r>
          </a:p>
          <a:p>
            <a:endParaRPr lang="he-IL" sz="4000" b="1" dirty="0">
              <a:solidFill>
                <a:schemeClr val="bg1"/>
              </a:solidFill>
            </a:endParaRPr>
          </a:p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u="sng" dirty="0" smtClean="0">
              <a:solidFill>
                <a:schemeClr val="bg1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8721996" y="-13037"/>
            <a:ext cx="3512187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2097143" y="1226646"/>
            <a:ext cx="611337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גיל פרישה התקנוני כיום הוא  : 67, גבר ו- 62, אישה 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תשלום פנסיה ראשון הוא המאוחר מבין :   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חודש לאחר גיל הפרישה </a:t>
            </a:r>
          </a:p>
          <a:p>
            <a:pPr marL="742950" lvl="1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חודש לאחר ההפקדה האחרונה בקרן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600" dirty="0">
                <a:solidFill>
                  <a:schemeClr val="bg1"/>
                </a:solidFill>
              </a:rPr>
              <a:t>הפנסיה היא לכל החיים </a:t>
            </a:r>
            <a:r>
              <a:rPr lang="he-IL" sz="1600" dirty="0" smtClean="0">
                <a:solidFill>
                  <a:schemeClr val="bg1"/>
                </a:solidFill>
              </a:rPr>
              <a:t>כולל פנסיית שאירים 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ניתן להקדים פנסיה החל מגיל 60 גבר/אישה 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sz="1600" dirty="0" smtClean="0">
                <a:solidFill>
                  <a:schemeClr val="bg1"/>
                </a:solidFill>
              </a:rPr>
              <a:t>מבוטח/ת בגיל הפרישה שממשיך להפקיד וטרם צבר 70% קצבה זכאי לתוספת של 1% זכויות נוסף כל שנה (סה"כ 3% בשנה) </a:t>
            </a:r>
            <a:endParaRPr lang="he-IL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he-IL" sz="1400" dirty="0" smtClean="0">
              <a:solidFill>
                <a:schemeClr val="bg1"/>
              </a:solidFill>
            </a:endParaRPr>
          </a:p>
        </p:txBody>
      </p:sp>
      <p:sp>
        <p:nvSpPr>
          <p:cNvPr id="38" name="צורה חופשית: צורה 30">
            <a:extLst>
              <a:ext uri="{FF2B5EF4-FFF2-40B4-BE49-F238E27FC236}">
                <a16:creationId xmlns:a16="http://schemas.microsoft.com/office/drawing/2014/main" id="{3F3AD4DB-BA81-4025-B7C9-F20E30FF17F7}"/>
              </a:ext>
            </a:extLst>
          </p:cNvPr>
          <p:cNvSpPr/>
          <p:nvPr/>
        </p:nvSpPr>
        <p:spPr>
          <a:xfrm rot="18897894">
            <a:off x="271224" y="380964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39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897894">
            <a:off x="271223" y="956108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sp>
        <p:nvSpPr>
          <p:cNvPr id="40" name="צורה חופשית: צורה 30">
            <a:extLst>
              <a:ext uri="{FF2B5EF4-FFF2-40B4-BE49-F238E27FC236}">
                <a16:creationId xmlns:a16="http://schemas.microsoft.com/office/drawing/2014/main" id="{D53B2F8B-C6CB-4C10-BE17-368A78D45473}"/>
              </a:ext>
            </a:extLst>
          </p:cNvPr>
          <p:cNvSpPr/>
          <p:nvPr/>
        </p:nvSpPr>
        <p:spPr>
          <a:xfrm rot="18897894">
            <a:off x="271224" y="1531252"/>
            <a:ext cx="222389" cy="224838"/>
          </a:xfrm>
          <a:custGeom>
            <a:avLst/>
            <a:gdLst>
              <a:gd name="connsiteX0" fmla="*/ 400919 w 1744642"/>
              <a:gd name="connsiteY0" fmla="*/ 1362931 h 1763852"/>
              <a:gd name="connsiteX1" fmla="*/ 469706 w 1744642"/>
              <a:gd name="connsiteY1" fmla="*/ 1528997 h 1763852"/>
              <a:gd name="connsiteX2" fmla="*/ 234853 w 1744642"/>
              <a:gd name="connsiteY2" fmla="*/ 1763851 h 1763852"/>
              <a:gd name="connsiteX3" fmla="*/ 0 w 1744642"/>
              <a:gd name="connsiteY3" fmla="*/ 1528997 h 1763852"/>
              <a:gd name="connsiteX4" fmla="*/ 234853 w 1744642"/>
              <a:gd name="connsiteY4" fmla="*/ 1294144 h 1763852"/>
              <a:gd name="connsiteX5" fmla="*/ 400919 w 1744642"/>
              <a:gd name="connsiteY5" fmla="*/ 1362931 h 1763852"/>
              <a:gd name="connsiteX6" fmla="*/ 400919 w 1744642"/>
              <a:gd name="connsiteY6" fmla="*/ 712695 h 1763852"/>
              <a:gd name="connsiteX7" fmla="*/ 469706 w 1744642"/>
              <a:gd name="connsiteY7" fmla="*/ 878761 h 1763852"/>
              <a:gd name="connsiteX8" fmla="*/ 234853 w 1744642"/>
              <a:gd name="connsiteY8" fmla="*/ 1113614 h 1763852"/>
              <a:gd name="connsiteX9" fmla="*/ 0 w 1744642"/>
              <a:gd name="connsiteY9" fmla="*/ 878761 h 1763852"/>
              <a:gd name="connsiteX10" fmla="*/ 234853 w 1744642"/>
              <a:gd name="connsiteY10" fmla="*/ 643908 h 1763852"/>
              <a:gd name="connsiteX11" fmla="*/ 400919 w 1744642"/>
              <a:gd name="connsiteY11" fmla="*/ 712695 h 1763852"/>
              <a:gd name="connsiteX12" fmla="*/ 1051265 w 1744642"/>
              <a:gd name="connsiteY12" fmla="*/ 1362932 h 1763852"/>
              <a:gd name="connsiteX13" fmla="*/ 1120052 w 1744642"/>
              <a:gd name="connsiteY13" fmla="*/ 1528998 h 1763852"/>
              <a:gd name="connsiteX14" fmla="*/ 885199 w 1744642"/>
              <a:gd name="connsiteY14" fmla="*/ 1763852 h 1763852"/>
              <a:gd name="connsiteX15" fmla="*/ 650346 w 1744642"/>
              <a:gd name="connsiteY15" fmla="*/ 1528998 h 1763852"/>
              <a:gd name="connsiteX16" fmla="*/ 885199 w 1744642"/>
              <a:gd name="connsiteY16" fmla="*/ 1294145 h 1763852"/>
              <a:gd name="connsiteX17" fmla="*/ 1051265 w 1744642"/>
              <a:gd name="connsiteY17" fmla="*/ 1362932 h 1763852"/>
              <a:gd name="connsiteX18" fmla="*/ 1675855 w 1744642"/>
              <a:gd name="connsiteY18" fmla="*/ 1362932 h 1763852"/>
              <a:gd name="connsiteX19" fmla="*/ 1744641 w 1744642"/>
              <a:gd name="connsiteY19" fmla="*/ 1528999 h 1763852"/>
              <a:gd name="connsiteX20" fmla="*/ 1509788 w 1744642"/>
              <a:gd name="connsiteY20" fmla="*/ 1763852 h 1763852"/>
              <a:gd name="connsiteX21" fmla="*/ 1274935 w 1744642"/>
              <a:gd name="connsiteY21" fmla="*/ 1528999 h 1763852"/>
              <a:gd name="connsiteX22" fmla="*/ 1509788 w 1744642"/>
              <a:gd name="connsiteY22" fmla="*/ 1294145 h 1763852"/>
              <a:gd name="connsiteX23" fmla="*/ 1675855 w 1744642"/>
              <a:gd name="connsiteY23" fmla="*/ 1362932 h 1763852"/>
              <a:gd name="connsiteX24" fmla="*/ 400919 w 1744642"/>
              <a:gd name="connsiteY24" fmla="*/ 68788 h 1763852"/>
              <a:gd name="connsiteX25" fmla="*/ 469706 w 1744642"/>
              <a:gd name="connsiteY25" fmla="*/ 234854 h 1763852"/>
              <a:gd name="connsiteX26" fmla="*/ 234853 w 1744642"/>
              <a:gd name="connsiteY26" fmla="*/ 469707 h 1763852"/>
              <a:gd name="connsiteX27" fmla="*/ 0 w 1744642"/>
              <a:gd name="connsiteY27" fmla="*/ 234854 h 1763852"/>
              <a:gd name="connsiteX28" fmla="*/ 234853 w 1744642"/>
              <a:gd name="connsiteY28" fmla="*/ 1 h 1763852"/>
              <a:gd name="connsiteX29" fmla="*/ 400919 w 1744642"/>
              <a:gd name="connsiteY29" fmla="*/ 68788 h 1763852"/>
              <a:gd name="connsiteX30" fmla="*/ 1051265 w 1744642"/>
              <a:gd name="connsiteY30" fmla="*/ 712694 h 1763852"/>
              <a:gd name="connsiteX31" fmla="*/ 1120052 w 1744642"/>
              <a:gd name="connsiteY31" fmla="*/ 878761 h 1763852"/>
              <a:gd name="connsiteX32" fmla="*/ 885199 w 1744642"/>
              <a:gd name="connsiteY32" fmla="*/ 1113614 h 1763852"/>
              <a:gd name="connsiteX33" fmla="*/ 650346 w 1744642"/>
              <a:gd name="connsiteY33" fmla="*/ 878761 h 1763852"/>
              <a:gd name="connsiteX34" fmla="*/ 885199 w 1744642"/>
              <a:gd name="connsiteY34" fmla="*/ 643907 h 1763852"/>
              <a:gd name="connsiteX35" fmla="*/ 1051265 w 1744642"/>
              <a:gd name="connsiteY35" fmla="*/ 712694 h 1763852"/>
              <a:gd name="connsiteX36" fmla="*/ 1675855 w 1744642"/>
              <a:gd name="connsiteY36" fmla="*/ 712694 h 1763852"/>
              <a:gd name="connsiteX37" fmla="*/ 1744642 w 1744642"/>
              <a:gd name="connsiteY37" fmla="*/ 878761 h 1763852"/>
              <a:gd name="connsiteX38" fmla="*/ 1509789 w 1744642"/>
              <a:gd name="connsiteY38" fmla="*/ 1113614 h 1763852"/>
              <a:gd name="connsiteX39" fmla="*/ 1274936 w 1744642"/>
              <a:gd name="connsiteY39" fmla="*/ 878761 h 1763852"/>
              <a:gd name="connsiteX40" fmla="*/ 1509789 w 1744642"/>
              <a:gd name="connsiteY40" fmla="*/ 643907 h 1763852"/>
              <a:gd name="connsiteX41" fmla="*/ 1675855 w 1744642"/>
              <a:gd name="connsiteY41" fmla="*/ 712694 h 1763852"/>
              <a:gd name="connsiteX42" fmla="*/ 1051266 w 1744642"/>
              <a:gd name="connsiteY42" fmla="*/ 68788 h 1763852"/>
              <a:gd name="connsiteX43" fmla="*/ 1120053 w 1744642"/>
              <a:gd name="connsiteY43" fmla="*/ 234854 h 1763852"/>
              <a:gd name="connsiteX44" fmla="*/ 885200 w 1744642"/>
              <a:gd name="connsiteY44" fmla="*/ 469707 h 1763852"/>
              <a:gd name="connsiteX45" fmla="*/ 650347 w 1744642"/>
              <a:gd name="connsiteY45" fmla="*/ 234854 h 1763852"/>
              <a:gd name="connsiteX46" fmla="*/ 885200 w 1744642"/>
              <a:gd name="connsiteY46" fmla="*/ 1 h 1763852"/>
              <a:gd name="connsiteX47" fmla="*/ 1051266 w 1744642"/>
              <a:gd name="connsiteY47" fmla="*/ 68788 h 1763852"/>
              <a:gd name="connsiteX48" fmla="*/ 1675855 w 1744642"/>
              <a:gd name="connsiteY48" fmla="*/ 68787 h 1763852"/>
              <a:gd name="connsiteX49" fmla="*/ 1744642 w 1744642"/>
              <a:gd name="connsiteY49" fmla="*/ 234854 h 1763852"/>
              <a:gd name="connsiteX50" fmla="*/ 1509789 w 1744642"/>
              <a:gd name="connsiteY50" fmla="*/ 469707 h 1763852"/>
              <a:gd name="connsiteX51" fmla="*/ 1274936 w 1744642"/>
              <a:gd name="connsiteY51" fmla="*/ 234853 h 1763852"/>
              <a:gd name="connsiteX52" fmla="*/ 1509789 w 1744642"/>
              <a:gd name="connsiteY52" fmla="*/ 0 h 1763852"/>
              <a:gd name="connsiteX53" fmla="*/ 1675855 w 1744642"/>
              <a:gd name="connsiteY53" fmla="*/ 68787 h 17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44642" h="1763852">
                <a:moveTo>
                  <a:pt x="400919" y="1362931"/>
                </a:moveTo>
                <a:cubicBezTo>
                  <a:pt x="443419" y="1405431"/>
                  <a:pt x="469705" y="1464144"/>
                  <a:pt x="469706" y="1528997"/>
                </a:cubicBezTo>
                <a:cubicBezTo>
                  <a:pt x="469706" y="1658703"/>
                  <a:pt x="364559" y="1763850"/>
                  <a:pt x="234853" y="1763851"/>
                </a:cubicBezTo>
                <a:cubicBezTo>
                  <a:pt x="105147" y="1763850"/>
                  <a:pt x="0" y="1658703"/>
                  <a:pt x="0" y="1528997"/>
                </a:cubicBezTo>
                <a:cubicBezTo>
                  <a:pt x="0" y="1399291"/>
                  <a:pt x="105147" y="1294145"/>
                  <a:pt x="234853" y="1294144"/>
                </a:cubicBezTo>
                <a:cubicBezTo>
                  <a:pt x="299706" y="1294144"/>
                  <a:pt x="358419" y="1320431"/>
                  <a:pt x="400919" y="1362931"/>
                </a:cubicBezTo>
                <a:close/>
                <a:moveTo>
                  <a:pt x="400919" y="712695"/>
                </a:moveTo>
                <a:cubicBezTo>
                  <a:pt x="443419" y="755195"/>
                  <a:pt x="469706" y="813908"/>
                  <a:pt x="469706" y="878761"/>
                </a:cubicBezTo>
                <a:cubicBezTo>
                  <a:pt x="469706" y="1008467"/>
                  <a:pt x="364559" y="1113614"/>
                  <a:pt x="234853" y="1113614"/>
                </a:cubicBezTo>
                <a:cubicBezTo>
                  <a:pt x="105147" y="1113614"/>
                  <a:pt x="0" y="1008467"/>
                  <a:pt x="0" y="878761"/>
                </a:cubicBezTo>
                <a:cubicBezTo>
                  <a:pt x="0" y="749055"/>
                  <a:pt x="105147" y="643908"/>
                  <a:pt x="234853" y="643908"/>
                </a:cubicBezTo>
                <a:cubicBezTo>
                  <a:pt x="299706" y="643908"/>
                  <a:pt x="358419" y="670195"/>
                  <a:pt x="400919" y="712695"/>
                </a:cubicBezTo>
                <a:close/>
                <a:moveTo>
                  <a:pt x="1051265" y="1362932"/>
                </a:moveTo>
                <a:cubicBezTo>
                  <a:pt x="1093765" y="1405432"/>
                  <a:pt x="1120052" y="1464146"/>
                  <a:pt x="1120052" y="1528998"/>
                </a:cubicBezTo>
                <a:cubicBezTo>
                  <a:pt x="1120052" y="1658704"/>
                  <a:pt x="1014905" y="1763851"/>
                  <a:pt x="885199" y="1763852"/>
                </a:cubicBezTo>
                <a:cubicBezTo>
                  <a:pt x="755493" y="1763851"/>
                  <a:pt x="650346" y="1658704"/>
                  <a:pt x="650346" y="1528998"/>
                </a:cubicBezTo>
                <a:cubicBezTo>
                  <a:pt x="650346" y="1399292"/>
                  <a:pt x="755493" y="1294146"/>
                  <a:pt x="885199" y="1294145"/>
                </a:cubicBezTo>
                <a:cubicBezTo>
                  <a:pt x="950052" y="1294145"/>
                  <a:pt x="1008765" y="1320432"/>
                  <a:pt x="1051265" y="1362932"/>
                </a:cubicBezTo>
                <a:close/>
                <a:moveTo>
                  <a:pt x="1675855" y="1362932"/>
                </a:moveTo>
                <a:cubicBezTo>
                  <a:pt x="1718355" y="1405432"/>
                  <a:pt x="1744641" y="1464145"/>
                  <a:pt x="1744641" y="1528999"/>
                </a:cubicBezTo>
                <a:cubicBezTo>
                  <a:pt x="1744641" y="1658705"/>
                  <a:pt x="1639495" y="1763851"/>
                  <a:pt x="1509788" y="1763852"/>
                </a:cubicBezTo>
                <a:cubicBezTo>
                  <a:pt x="1380082" y="1763851"/>
                  <a:pt x="1274936" y="1658705"/>
                  <a:pt x="1274935" y="1528999"/>
                </a:cubicBezTo>
                <a:cubicBezTo>
                  <a:pt x="1274936" y="1399293"/>
                  <a:pt x="1380083" y="1294146"/>
                  <a:pt x="1509788" y="1294145"/>
                </a:cubicBezTo>
                <a:cubicBezTo>
                  <a:pt x="1574641" y="1294145"/>
                  <a:pt x="1633355" y="1320432"/>
                  <a:pt x="1675855" y="1362932"/>
                </a:cubicBezTo>
                <a:close/>
                <a:moveTo>
                  <a:pt x="400919" y="68788"/>
                </a:moveTo>
                <a:cubicBezTo>
                  <a:pt x="443419" y="111287"/>
                  <a:pt x="469706" y="170001"/>
                  <a:pt x="469706" y="234854"/>
                </a:cubicBezTo>
                <a:cubicBezTo>
                  <a:pt x="469706" y="364560"/>
                  <a:pt x="364559" y="469707"/>
                  <a:pt x="234853" y="469707"/>
                </a:cubicBezTo>
                <a:cubicBezTo>
                  <a:pt x="105147" y="469707"/>
                  <a:pt x="0" y="364560"/>
                  <a:pt x="0" y="234854"/>
                </a:cubicBezTo>
                <a:cubicBezTo>
                  <a:pt x="0" y="105148"/>
                  <a:pt x="105147" y="1"/>
                  <a:pt x="234853" y="1"/>
                </a:cubicBezTo>
                <a:cubicBezTo>
                  <a:pt x="299706" y="1"/>
                  <a:pt x="358419" y="26288"/>
                  <a:pt x="400919" y="68788"/>
                </a:cubicBezTo>
                <a:close/>
                <a:moveTo>
                  <a:pt x="1051265" y="712694"/>
                </a:moveTo>
                <a:cubicBezTo>
                  <a:pt x="1093765" y="755194"/>
                  <a:pt x="1120052" y="813907"/>
                  <a:pt x="1120052" y="878761"/>
                </a:cubicBezTo>
                <a:cubicBezTo>
                  <a:pt x="1120052" y="1008467"/>
                  <a:pt x="1014905" y="1113613"/>
                  <a:pt x="885199" y="1113614"/>
                </a:cubicBezTo>
                <a:cubicBezTo>
                  <a:pt x="755493" y="1113614"/>
                  <a:pt x="650346" y="1008467"/>
                  <a:pt x="650346" y="878761"/>
                </a:cubicBezTo>
                <a:cubicBezTo>
                  <a:pt x="650346" y="749055"/>
                  <a:pt x="755493" y="643908"/>
                  <a:pt x="885199" y="643907"/>
                </a:cubicBezTo>
                <a:cubicBezTo>
                  <a:pt x="950052" y="643908"/>
                  <a:pt x="1008765" y="670194"/>
                  <a:pt x="1051265" y="712694"/>
                </a:cubicBezTo>
                <a:close/>
                <a:moveTo>
                  <a:pt x="1675855" y="712694"/>
                </a:moveTo>
                <a:cubicBezTo>
                  <a:pt x="1718355" y="755194"/>
                  <a:pt x="1744642" y="813908"/>
                  <a:pt x="1744642" y="878761"/>
                </a:cubicBezTo>
                <a:cubicBezTo>
                  <a:pt x="1744642" y="1008467"/>
                  <a:pt x="1639495" y="1113614"/>
                  <a:pt x="1509789" y="1113614"/>
                </a:cubicBezTo>
                <a:cubicBezTo>
                  <a:pt x="1380083" y="1113614"/>
                  <a:pt x="1274936" y="1008467"/>
                  <a:pt x="1274936" y="878761"/>
                </a:cubicBezTo>
                <a:cubicBezTo>
                  <a:pt x="1274936" y="749055"/>
                  <a:pt x="1380083" y="643908"/>
                  <a:pt x="1509789" y="643907"/>
                </a:cubicBezTo>
                <a:cubicBezTo>
                  <a:pt x="1574642" y="643908"/>
                  <a:pt x="1633355" y="670194"/>
                  <a:pt x="1675855" y="712694"/>
                </a:cubicBezTo>
                <a:close/>
                <a:moveTo>
                  <a:pt x="1051266" y="68788"/>
                </a:moveTo>
                <a:cubicBezTo>
                  <a:pt x="1093766" y="111288"/>
                  <a:pt x="1120053" y="170001"/>
                  <a:pt x="1120053" y="234854"/>
                </a:cubicBezTo>
                <a:cubicBezTo>
                  <a:pt x="1120053" y="364560"/>
                  <a:pt x="1014906" y="469707"/>
                  <a:pt x="885200" y="469707"/>
                </a:cubicBezTo>
                <a:cubicBezTo>
                  <a:pt x="755494" y="469707"/>
                  <a:pt x="650347" y="364560"/>
                  <a:pt x="650347" y="234854"/>
                </a:cubicBezTo>
                <a:cubicBezTo>
                  <a:pt x="650347" y="105148"/>
                  <a:pt x="755494" y="1"/>
                  <a:pt x="885200" y="1"/>
                </a:cubicBezTo>
                <a:cubicBezTo>
                  <a:pt x="950053" y="1"/>
                  <a:pt x="1008766" y="26288"/>
                  <a:pt x="1051266" y="68788"/>
                </a:cubicBezTo>
                <a:close/>
                <a:moveTo>
                  <a:pt x="1675855" y="68787"/>
                </a:moveTo>
                <a:cubicBezTo>
                  <a:pt x="1718355" y="111287"/>
                  <a:pt x="1744641" y="170000"/>
                  <a:pt x="1744642" y="234854"/>
                </a:cubicBezTo>
                <a:cubicBezTo>
                  <a:pt x="1744642" y="364560"/>
                  <a:pt x="1639494" y="469706"/>
                  <a:pt x="1509789" y="469707"/>
                </a:cubicBezTo>
                <a:cubicBezTo>
                  <a:pt x="1380083" y="469706"/>
                  <a:pt x="1274936" y="364560"/>
                  <a:pt x="1274936" y="234853"/>
                </a:cubicBezTo>
                <a:cubicBezTo>
                  <a:pt x="1274936" y="105148"/>
                  <a:pt x="1380083" y="1"/>
                  <a:pt x="1509789" y="0"/>
                </a:cubicBezTo>
                <a:cubicBezTo>
                  <a:pt x="1574642" y="1"/>
                  <a:pt x="1633355" y="26287"/>
                  <a:pt x="1675855" y="68787"/>
                </a:cubicBezTo>
                <a:close/>
              </a:path>
            </a:pathLst>
          </a:custGeom>
          <a:gradFill>
            <a:gsLst>
              <a:gs pos="0">
                <a:srgbClr val="C01039"/>
              </a:gs>
              <a:gs pos="48000">
                <a:srgbClr val="DB1224"/>
              </a:gs>
              <a:gs pos="100000">
                <a:srgbClr val="E02A19"/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0" y="-298"/>
            <a:ext cx="3489773" cy="2710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402446">
            <a:off x="10437059" y="3313714"/>
            <a:ext cx="906780" cy="858857"/>
          </a:xfrm>
          <a:prstGeom prst="cube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he-IL" sz="3600" dirty="0" smtClean="0">
                <a:solidFill>
                  <a:schemeClr val="bg1"/>
                </a:solidFill>
              </a:rPr>
              <a:t>67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402446">
            <a:off x="9864314" y="4430516"/>
            <a:ext cx="906780" cy="858857"/>
          </a:xfrm>
          <a:prstGeom prst="cube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he-IL" sz="3600" dirty="0" smtClean="0">
                <a:solidFill>
                  <a:schemeClr val="bg1"/>
                </a:solidFill>
              </a:rPr>
              <a:t>62</a:t>
            </a:r>
            <a:endParaRPr lang="he-I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/>
          <p:cNvSpPr/>
          <p:nvPr/>
        </p:nvSpPr>
        <p:spPr>
          <a:xfrm>
            <a:off x="-42183" y="0"/>
            <a:ext cx="12234183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105" y="5159231"/>
            <a:ext cx="1558143" cy="268527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7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4533421" y="63193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069873311"/>
              </p:ext>
            </p:extLst>
          </p:nvPr>
        </p:nvGraphicFramePr>
        <p:xfrm>
          <a:off x="412174" y="1724959"/>
          <a:ext cx="11474470" cy="373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796816" y="240690"/>
            <a:ext cx="10003468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dirty="0">
              <a:solidFill>
                <a:schemeClr val="bg1"/>
              </a:solidFill>
            </a:endParaRPr>
          </a:p>
          <a:p>
            <a:r>
              <a:rPr lang="he-IL" sz="4000" b="1" dirty="0" smtClean="0">
                <a:solidFill>
                  <a:schemeClr val="bg1"/>
                </a:solidFill>
              </a:rPr>
              <a:t>פנסיית נכות – כללים </a:t>
            </a:r>
          </a:p>
          <a:p>
            <a:endParaRPr lang="he-IL" sz="4000" b="1" dirty="0">
              <a:solidFill>
                <a:schemeClr val="bg1"/>
              </a:solidFill>
            </a:endParaRPr>
          </a:p>
          <a:p>
            <a:endParaRPr lang="he-IL" sz="4000" b="1" dirty="0" smtClean="0">
              <a:solidFill>
                <a:schemeClr val="bg1"/>
              </a:solidFill>
            </a:endParaRPr>
          </a:p>
          <a:p>
            <a:r>
              <a:rPr lang="he-IL" sz="4000" b="1" u="sng" dirty="0" smtClean="0">
                <a:solidFill>
                  <a:schemeClr val="bg1"/>
                </a:solidFill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68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0" y="12722"/>
            <a:ext cx="12234183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66C1278-A09F-48C7-AC92-98956B0F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3950" y="3743143"/>
            <a:ext cx="7905" cy="129785"/>
          </a:xfrm>
          <a:custGeom>
            <a:avLst/>
            <a:gdLst>
              <a:gd name="connsiteX0" fmla="*/ 0 w 7905"/>
              <a:gd name="connsiteY0" fmla="*/ 0 h 129785"/>
              <a:gd name="connsiteX1" fmla="*/ 3420 w 7905"/>
              <a:gd name="connsiteY1" fmla="*/ 12304 h 129785"/>
              <a:gd name="connsiteX2" fmla="*/ 1502 w 7905"/>
              <a:gd name="connsiteY2" fmla="*/ 125016 h 129785"/>
              <a:gd name="connsiteX3" fmla="*/ 0 w 7905"/>
              <a:gd name="connsiteY3" fmla="*/ 129785 h 129785"/>
              <a:gd name="connsiteX4" fmla="*/ 0 w 7905"/>
              <a:gd name="connsiteY4" fmla="*/ 0 h 12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5" h="129785">
                <a:moveTo>
                  <a:pt x="0" y="0"/>
                </a:moveTo>
                <a:lnTo>
                  <a:pt x="3420" y="12304"/>
                </a:lnTo>
                <a:cubicBezTo>
                  <a:pt x="9989" y="49625"/>
                  <a:pt x="9337" y="87941"/>
                  <a:pt x="1502" y="125016"/>
                </a:cubicBezTo>
                <a:lnTo>
                  <a:pt x="0" y="1297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7CA67FE-C9D7-4C98-8381-E514A8912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7511" y="4973981"/>
            <a:ext cx="1558143" cy="268527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8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26" name="מציין מיקום של כותרת תחתונה 4"/>
          <p:cNvSpPr txBox="1">
            <a:spLocks/>
          </p:cNvSpPr>
          <p:nvPr/>
        </p:nvSpPr>
        <p:spPr>
          <a:xfrm>
            <a:off x="4533421" y="63193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bg1">
                    <a:lumMod val="95000"/>
                  </a:schemeClr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260873" y="200250"/>
            <a:ext cx="5935509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dirty="0">
              <a:solidFill>
                <a:schemeClr val="bg1"/>
              </a:solidFill>
            </a:endParaRPr>
          </a:p>
          <a:p>
            <a:r>
              <a:rPr lang="he-IL" sz="4000" b="1" dirty="0" smtClean="0">
                <a:solidFill>
                  <a:schemeClr val="bg1"/>
                </a:solidFill>
              </a:rPr>
              <a:t>פנסיית שאירים </a:t>
            </a:r>
          </a:p>
          <a:p>
            <a:endParaRPr lang="he-IL" sz="4000" b="1" dirty="0">
              <a:solidFill>
                <a:schemeClr val="bg1"/>
              </a:solidFill>
            </a:endParaRPr>
          </a:p>
          <a:p>
            <a:endParaRPr lang="he-IL" sz="4000" b="1" dirty="0" smtClean="0">
              <a:solidFill>
                <a:schemeClr val="bg1"/>
              </a:solidFill>
            </a:endParaRPr>
          </a:p>
          <a:p>
            <a:endParaRPr lang="he-IL" sz="4000" b="1" u="sng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775645309"/>
              </p:ext>
            </p:extLst>
          </p:nvPr>
        </p:nvGraphicFramePr>
        <p:xfrm>
          <a:off x="1981375" y="957652"/>
          <a:ext cx="5099269" cy="145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4313" y="1424029"/>
            <a:ext cx="17940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הבחנה בין </a:t>
            </a:r>
            <a:endParaRPr lang="he-I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63367"/>
              </p:ext>
            </p:extLst>
          </p:nvPr>
        </p:nvGraphicFramePr>
        <p:xfrm>
          <a:off x="1082533" y="2979672"/>
          <a:ext cx="6822132" cy="215229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56117">
                  <a:extLst>
                    <a:ext uri="{9D8B030D-6E8A-4147-A177-3AD203B41FA5}">
                      <a16:colId xmlns:a16="http://schemas.microsoft.com/office/drawing/2014/main" val="852740229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1049120815"/>
                    </a:ext>
                  </a:extLst>
                </a:gridCol>
                <a:gridCol w="2417408">
                  <a:extLst>
                    <a:ext uri="{9D8B030D-6E8A-4147-A177-3AD203B41FA5}">
                      <a16:colId xmlns:a16="http://schemas.microsoft.com/office/drawing/2014/main" val="1574571258"/>
                    </a:ext>
                  </a:extLst>
                </a:gridCol>
              </a:tblGrid>
              <a:tr h="3587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נושא </a:t>
                      </a:r>
                      <a:endParaRPr lang="he-IL" sz="16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שאירי עמית</a:t>
                      </a:r>
                      <a:endParaRPr lang="he-IL" sz="16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שאירי פנסיונר </a:t>
                      </a:r>
                      <a:endParaRPr lang="he-IL" sz="1600" dirty="0"/>
                    </a:p>
                  </a:txBody>
                  <a:tcP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133758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/>
                        <a:t>אלמנה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40%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60%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97543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/>
                        <a:t>אלמן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40%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60%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04585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/>
                        <a:t>יתום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20%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20%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46354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/>
                        <a:t>הורה נתמך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15%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15%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27463"/>
                  </a:ext>
                </a:extLst>
              </a:tr>
              <a:tr h="358715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 smtClean="0"/>
                        <a:t>מקסימום</a:t>
                      </a:r>
                      <a:r>
                        <a:rPr lang="he-IL" sz="1600" b="1" baseline="0" dirty="0" smtClean="0"/>
                        <a:t> קצבה 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עד 85% </a:t>
                      </a:r>
                      <a:r>
                        <a:rPr lang="he-IL" sz="1600" dirty="0" err="1" smtClean="0"/>
                        <a:t>מה"שכר</a:t>
                      </a:r>
                      <a:r>
                        <a:rPr lang="he-IL" sz="1600" baseline="0" dirty="0" smtClean="0"/>
                        <a:t> הקובע" 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/>
                        <a:t>עד גובה הפנסיה האחרונה</a:t>
                      </a:r>
                      <a:r>
                        <a:rPr lang="he-IL" sz="1600" baseline="0" dirty="0" smtClean="0"/>
                        <a:t> 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75978"/>
                  </a:ext>
                </a:extLst>
              </a:tr>
            </a:tbl>
          </a:graphicData>
        </a:graphic>
      </p:graphicFrame>
      <p:sp>
        <p:nvSpPr>
          <p:cNvPr id="27" name="מלבן 26"/>
          <p:cNvSpPr/>
          <p:nvPr/>
        </p:nvSpPr>
        <p:spPr>
          <a:xfrm>
            <a:off x="8720074" y="21924"/>
            <a:ext cx="3512187" cy="68950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he-IL" sz="4000" b="1" dirty="0" smtClean="0">
                <a:latin typeface="Poalim" panose="00000500000000000000" pitchFamily="50" charset="-79"/>
              </a:rPr>
              <a:t> </a:t>
            </a:r>
            <a:endParaRPr lang="he-IL" sz="4000" b="1" dirty="0">
              <a:latin typeface="Poalim" panose="00000500000000000000" pitchFamily="50" charset="-79"/>
            </a:endParaRPr>
          </a:p>
        </p:txBody>
      </p:sp>
      <p:pic>
        <p:nvPicPr>
          <p:cNvPr id="25" name="תמונה 2"/>
          <p:cNvPicPr>
            <a:picLocks noChangeAspect="1"/>
          </p:cNvPicPr>
          <p:nvPr/>
        </p:nvPicPr>
        <p:blipFill rotWithShape="1">
          <a:blip r:embed="rId11"/>
          <a:srcRect l="2375" t="17518" r="52121" b="2854"/>
          <a:stretch/>
        </p:blipFill>
        <p:spPr>
          <a:xfrm>
            <a:off x="8709309" y="0"/>
            <a:ext cx="3512188" cy="2152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5244" y="3132422"/>
            <a:ext cx="3502079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הזכאות לפנסיית שאירים היא בגין פטירה כתוצאה </a:t>
            </a:r>
            <a:r>
              <a:rPr lang="he-IL" sz="1400" u="sng" dirty="0" smtClean="0">
                <a:solidFill>
                  <a:schemeClr val="bg1"/>
                </a:solidFill>
              </a:rPr>
              <a:t>ממחלה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400" dirty="0" smtClean="0">
                <a:solidFill>
                  <a:schemeClr val="bg1"/>
                </a:solidFill>
              </a:rPr>
              <a:t>הקרן תשלם קודם כל פנסיה לשאירים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400" u="sng" dirty="0" smtClean="0">
                <a:solidFill>
                  <a:schemeClr val="bg1"/>
                </a:solidFill>
              </a:rPr>
              <a:t>עמית</a:t>
            </a:r>
            <a:r>
              <a:rPr lang="he-IL" sz="1400" dirty="0" smtClean="0">
                <a:solidFill>
                  <a:schemeClr val="bg1"/>
                </a:solidFill>
              </a:rPr>
              <a:t> שנפטר ואין לו שאירים - הקרן תשלם ערכי פדיון ליורשים על פי חוק בכפוף למספר תנאים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1400" u="sng" dirty="0" smtClean="0">
                <a:solidFill>
                  <a:schemeClr val="bg1"/>
                </a:solidFill>
              </a:rPr>
              <a:t>פנסיונר</a:t>
            </a:r>
            <a:r>
              <a:rPr lang="he-IL" sz="1400" dirty="0" smtClean="0">
                <a:solidFill>
                  <a:schemeClr val="bg1"/>
                </a:solidFill>
              </a:rPr>
              <a:t> שנפטר ואין לו שאירים - לא ישולם דבר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380690" y="1463191"/>
            <a:ext cx="45719" cy="3345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439710" y="3248803"/>
            <a:ext cx="45719" cy="3345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72512" y="5163747"/>
            <a:ext cx="7179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200" b="1" dirty="0">
                <a:solidFill>
                  <a:schemeClr val="bg1"/>
                </a:solidFill>
                <a:latin typeface="Arial" pitchFamily="34" charset="0"/>
              </a:rPr>
              <a:t>שכר קובע – השכר שממנו מחשבים את הפנסיה לפי שיעור הזכויות שנצבר ולא יותר מ- 70% זכויות</a:t>
            </a:r>
          </a:p>
        </p:txBody>
      </p:sp>
    </p:spTree>
    <p:extLst>
      <p:ext uri="{BB962C8B-B14F-4D97-AF65-F5344CB8AC3E}">
        <p14:creationId xmlns:p14="http://schemas.microsoft.com/office/powerpoint/2010/main" val="12062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5F592-C229-417F-8FBB-EDB24C058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81EC08FA-AD96-4FED-B7A9-7B41B5266383}" type="slidenum">
              <a:rPr lang="he-IL" smtClean="0">
                <a:solidFill>
                  <a:prstClr val="black"/>
                </a:solidFill>
              </a:rPr>
              <a:pPr defTabSz="1219170"/>
              <a:t>9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0" y="-6443"/>
            <a:ext cx="12192000" cy="6858000"/>
          </a:xfrm>
          <a:prstGeom prst="rect">
            <a:avLst/>
          </a:prstGeom>
          <a:gradFill>
            <a:gsLst>
              <a:gs pos="2000">
                <a:schemeClr val="accent5">
                  <a:lumMod val="50000"/>
                </a:schemeClr>
              </a:gs>
              <a:gs pos="35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>
                <a:latin typeface="Arial" pitchFamily="34" charset="0"/>
              </a:rPr>
              <a:t>שכר מבוטח – השכר שממנו חוסכים </a:t>
            </a:r>
            <a:r>
              <a:rPr lang="he-IL" b="1" dirty="0" smtClean="0">
                <a:latin typeface="Arial" pitchFamily="34" charset="0"/>
              </a:rPr>
              <a:t>לקרן</a:t>
            </a:r>
            <a:endParaRPr lang="he-IL" b="1" dirty="0">
              <a:latin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6EF1E1E-490A-4848-AD59-A23CC67F5455}"/>
              </a:ext>
            </a:extLst>
          </p:cNvPr>
          <p:cNvSpPr/>
          <p:nvPr/>
        </p:nvSpPr>
        <p:spPr>
          <a:xfrm>
            <a:off x="8369379" y="0"/>
            <a:ext cx="381692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e-IL" b="1" dirty="0" smtClean="0">
                <a:latin typeface="Arial" pitchFamily="34" charset="0"/>
              </a:rPr>
              <a:t>    </a:t>
            </a:r>
          </a:p>
          <a:p>
            <a:pPr lvl="0"/>
            <a:endParaRPr lang="he-IL" b="1" dirty="0">
              <a:latin typeface="Arial" pitchFamily="34" charset="0"/>
            </a:endParaRPr>
          </a:p>
          <a:p>
            <a:pPr lvl="0"/>
            <a:r>
              <a:rPr lang="he-IL" b="1" dirty="0" smtClean="0">
                <a:latin typeface="Arial" pitchFamily="34" charset="0"/>
              </a:rPr>
              <a:t>   </a:t>
            </a:r>
            <a:r>
              <a:rPr lang="he-IL" sz="1600" b="1" dirty="0" smtClean="0">
                <a:latin typeface="Arial" pitchFamily="34" charset="0"/>
              </a:rPr>
              <a:t>שכר </a:t>
            </a:r>
            <a:r>
              <a:rPr lang="he-IL" sz="1600" b="1" dirty="0">
                <a:latin typeface="Arial" pitchFamily="34" charset="0"/>
              </a:rPr>
              <a:t>מבוטח – השכר </a:t>
            </a:r>
            <a:r>
              <a:rPr lang="he-IL" sz="1600" b="1" dirty="0" smtClean="0">
                <a:latin typeface="Arial" pitchFamily="34" charset="0"/>
              </a:rPr>
              <a:t>שממנו</a:t>
            </a:r>
          </a:p>
          <a:p>
            <a:pPr lvl="0"/>
            <a:r>
              <a:rPr lang="he-IL" sz="1600" b="1" dirty="0">
                <a:latin typeface="Arial" pitchFamily="34" charset="0"/>
              </a:rPr>
              <a:t> </a:t>
            </a:r>
            <a:r>
              <a:rPr lang="he-IL" sz="1600" b="1" dirty="0" smtClean="0">
                <a:latin typeface="Arial" pitchFamily="34" charset="0"/>
              </a:rPr>
              <a:t>   חוסכים </a:t>
            </a:r>
            <a:r>
              <a:rPr lang="he-IL" sz="1600" b="1" dirty="0">
                <a:latin typeface="Arial" pitchFamily="34" charset="0"/>
              </a:rPr>
              <a:t>לקרן הפנסיה כל </a:t>
            </a:r>
            <a:r>
              <a:rPr lang="he-IL" sz="1600" b="1" dirty="0" smtClean="0">
                <a:latin typeface="Arial" pitchFamily="34" charset="0"/>
              </a:rPr>
              <a:t>חודש</a:t>
            </a:r>
          </a:p>
          <a:p>
            <a:pPr lvl="0"/>
            <a:r>
              <a:rPr lang="he-IL" sz="1600" b="1" dirty="0" smtClean="0">
                <a:latin typeface="Arial" pitchFamily="34" charset="0"/>
              </a:rPr>
              <a:t>    שכיר חוסך יחד עם המעסיק </a:t>
            </a:r>
          </a:p>
          <a:p>
            <a:pPr lvl="0"/>
            <a:r>
              <a:rPr lang="he-IL" sz="1600" b="1" dirty="0" smtClean="0">
                <a:latin typeface="Arial" pitchFamily="34" charset="0"/>
              </a:rPr>
              <a:t>    </a:t>
            </a:r>
            <a:r>
              <a:rPr lang="he-IL" sz="1600" b="1" dirty="0" smtClean="0">
                <a:latin typeface="Arial" pitchFamily="34" charset="0"/>
              </a:rPr>
              <a:t>לדוגמא : </a:t>
            </a:r>
            <a:endParaRPr lang="he-IL" sz="1600" b="1" dirty="0" smtClean="0">
              <a:latin typeface="Arial" pitchFamily="34" charset="0"/>
            </a:endParaRPr>
          </a:p>
          <a:p>
            <a:pPr lvl="0"/>
            <a:endParaRPr lang="he-IL" sz="1600" b="1" dirty="0">
              <a:latin typeface="Arial" pitchFamily="34" charset="0"/>
            </a:endParaRPr>
          </a:p>
          <a:p>
            <a:pPr lvl="0"/>
            <a:endParaRPr lang="he-IL" sz="1600" b="1" dirty="0" smtClean="0">
              <a:latin typeface="Arial" pitchFamily="34" charset="0"/>
            </a:endParaRPr>
          </a:p>
          <a:p>
            <a:pPr lvl="0"/>
            <a:endParaRPr lang="he-IL" sz="1600" b="1" dirty="0">
              <a:latin typeface="Arial" pitchFamily="34" charset="0"/>
            </a:endParaRPr>
          </a:p>
          <a:p>
            <a:pPr lvl="0"/>
            <a:endParaRPr lang="he-IL" sz="1600" b="1" dirty="0" smtClean="0">
              <a:latin typeface="Arial" pitchFamily="34" charset="0"/>
            </a:endParaRPr>
          </a:p>
          <a:p>
            <a:pPr lvl="0"/>
            <a:endParaRPr lang="he-IL" sz="1600" b="1" dirty="0">
              <a:latin typeface="Arial" pitchFamily="34" charset="0"/>
            </a:endParaRPr>
          </a:p>
        </p:txBody>
      </p:sp>
      <p:sp>
        <p:nvSpPr>
          <p:cNvPr id="18" name="מציין מיקום של כותרת תחתונה 4"/>
          <p:cNvSpPr txBox="1">
            <a:spLocks/>
          </p:cNvSpPr>
          <p:nvPr/>
        </p:nvSpPr>
        <p:spPr>
          <a:xfrm>
            <a:off x="1556735" y="6375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800" b="1" dirty="0" smtClean="0">
                <a:solidFill>
                  <a:schemeClr val="tx1"/>
                </a:solidFill>
              </a:rPr>
              <a:t>יעוץ פנסיוני ותכנון פרישה 6752*</a:t>
            </a:r>
            <a:endParaRPr lang="he-IL" sz="1800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4536" y="6425822"/>
            <a:ext cx="1281141" cy="3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447130" y="945548"/>
            <a:ext cx="45719" cy="29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45571E70-BB07-40FD-9258-8055CF9AC53C}"/>
              </a:ext>
            </a:extLst>
          </p:cNvPr>
          <p:cNvSpPr/>
          <p:nvPr/>
        </p:nvSpPr>
        <p:spPr>
          <a:xfrm rot="5400000">
            <a:off x="10447131" y="3555794"/>
            <a:ext cx="45719" cy="2957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/>
              <a:ea typeface="+mn-ea"/>
              <a:cs typeface="Poalim Beta3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991361" y="3954621"/>
            <a:ext cx="2957257" cy="10409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6510"/>
            <a:r>
              <a:rPr lang="he-IL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שכר </a:t>
            </a:r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מבוטח 18,000 </a:t>
            </a:r>
          </a:p>
          <a:p>
            <a:pPr marL="16510"/>
            <a:endParaRPr lang="he-IL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6510"/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הפקדה חודשית (עובד/מעסיק) 3,690 = 20.5%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</a:t>
            </a:r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18,00</a:t>
            </a:r>
            <a:r>
              <a:rPr lang="he-I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 </a:t>
            </a:r>
          </a:p>
          <a:p>
            <a:pPr marL="0" lvl="1" indent="-183947" fontAlgn="base">
              <a:spcBef>
                <a:spcPts val="306"/>
              </a:spcBef>
              <a:spcAft>
                <a:spcPts val="306"/>
              </a:spcAft>
              <a:buClr>
                <a:srgbClr val="C00000"/>
              </a:buClr>
              <a:defRPr/>
            </a:pPr>
            <a:r>
              <a:rPr lang="he-IL" altLang="en-US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424760" y="318508"/>
            <a:ext cx="3706163" cy="15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e-IL" sz="4000" b="1" dirty="0" smtClean="0">
                <a:solidFill>
                  <a:schemeClr val="bg1"/>
                </a:solidFill>
              </a:rPr>
              <a:t>מפקידים </a:t>
            </a:r>
            <a:r>
              <a:rPr lang="he-IL" sz="4000" b="1" dirty="0" smtClean="0">
                <a:solidFill>
                  <a:schemeClr val="bg1"/>
                </a:solidFill>
              </a:rPr>
              <a:t>וצוברים </a:t>
            </a:r>
            <a:r>
              <a:rPr lang="he-IL" sz="4000" b="1" dirty="0" smtClean="0">
                <a:solidFill>
                  <a:schemeClr val="bg1"/>
                </a:solidFill>
              </a:rPr>
              <a:t>זכויות פנסיה </a:t>
            </a:r>
            <a:endParaRPr lang="he-IL" sz="4000" b="1" dirty="0">
              <a:solidFill>
                <a:schemeClr val="bg1"/>
              </a:solidFill>
            </a:endParaRPr>
          </a:p>
          <a:p>
            <a:pPr marL="0" lvl="1" indent="-183947" fontAlgn="base">
              <a:spcBef>
                <a:spcPts val="306"/>
              </a:spcBef>
              <a:spcAft>
                <a:spcPts val="306"/>
              </a:spcAft>
              <a:buClr>
                <a:srgbClr val="C00000"/>
              </a:buClr>
              <a:defRPr/>
            </a:pPr>
            <a:r>
              <a:rPr lang="he-IL" altLang="en-US" sz="40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מלבן 20"/>
          <p:cNvSpPr/>
          <p:nvPr/>
        </p:nvSpPr>
        <p:spPr>
          <a:xfrm>
            <a:off x="312821" y="831240"/>
            <a:ext cx="7743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שיעור ההפקדה לקרן הוא 20.5</a:t>
            </a:r>
            <a:r>
              <a:rPr lang="he-IL" b="1" dirty="0">
                <a:latin typeface="Poalim" panose="00000500000000000000" pitchFamily="50" charset="-79"/>
                <a:ea typeface="Calibri" panose="020F0502020204030204" pitchFamily="34" charset="0"/>
              </a:rPr>
              <a:t>% משכר מבוטח* </a:t>
            </a:r>
            <a:endParaRPr lang="en-US" b="1" dirty="0">
              <a:latin typeface="Poalim" panose="00000500000000000000" pitchFamily="50" charset="-79"/>
              <a:ea typeface="Calibri" panose="020F0502020204030204" pitchFamily="34" charset="0"/>
            </a:endParaRP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he-IL" b="1" dirty="0" smtClean="0">
              <a:latin typeface="Poalim" panose="00000500000000000000" pitchFamily="50" charset="-79"/>
              <a:ea typeface="Calibri" panose="020F0502020204030204" pitchFamily="34" charset="0"/>
            </a:endParaRP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העובד מפקיד 7% והמעסיק מפקיד 7.5% + 6% , מהשכר המבוטח </a:t>
            </a:r>
          </a:p>
          <a:p>
            <a:pPr marL="16510" algn="just">
              <a:buClr>
                <a:srgbClr val="C00000"/>
              </a:buClr>
            </a:pPr>
            <a:endParaRPr lang="he-IL" b="1" dirty="0" smtClean="0">
              <a:latin typeface="Poalim" panose="00000500000000000000" pitchFamily="50" charset="-79"/>
              <a:ea typeface="Calibri" panose="020F0502020204030204" pitchFamily="34" charset="0"/>
            </a:endParaRP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בכל </a:t>
            </a: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שנת הפקדה צוברים </a:t>
            </a:r>
            <a:r>
              <a:rPr lang="he-IL" sz="2400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2% </a:t>
            </a: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זכויות פנסיה</a:t>
            </a: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he-IL" b="1" dirty="0" smtClean="0">
              <a:latin typeface="Poalim" panose="00000500000000000000" pitchFamily="50" charset="-79"/>
              <a:ea typeface="Calibri" panose="020F0502020204030204" pitchFamily="34" charset="0"/>
            </a:endParaRP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ניתן לצבור מקסימום </a:t>
            </a:r>
            <a:r>
              <a:rPr lang="he-IL" sz="2400" b="1" dirty="0">
                <a:latin typeface="Poalim" panose="00000500000000000000" pitchFamily="50" charset="-79"/>
                <a:ea typeface="Calibri" panose="020F0502020204030204" pitchFamily="34" charset="0"/>
              </a:rPr>
              <a:t>70%</a:t>
            </a: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 זכויות פנסיה, כלומר </a:t>
            </a:r>
            <a:r>
              <a:rPr lang="he-IL" sz="2400" b="1" dirty="0">
                <a:latin typeface="Poalim" panose="00000500000000000000" pitchFamily="50" charset="-79"/>
                <a:ea typeface="Calibri" panose="020F0502020204030204" pitchFamily="34" charset="0"/>
              </a:rPr>
              <a:t>35</a:t>
            </a: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 שנות וותק (2% </a:t>
            </a:r>
            <a:r>
              <a:rPr lang="en-US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X</a:t>
            </a: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 35)</a:t>
            </a: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he-IL" b="1" dirty="0">
              <a:latin typeface="Poalim" panose="00000500000000000000" pitchFamily="50" charset="-79"/>
              <a:ea typeface="Calibri" panose="020F0502020204030204" pitchFamily="34" charset="0"/>
            </a:endParaRP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latin typeface="Poalim" panose="00000500000000000000" pitchFamily="50" charset="-79"/>
                <a:ea typeface="Calibri" panose="020F0502020204030204" pitchFamily="34" charset="0"/>
              </a:rPr>
              <a:t>מבוטח </a:t>
            </a:r>
            <a:r>
              <a:rPr lang="he-IL" b="1" dirty="0">
                <a:latin typeface="Poalim" panose="00000500000000000000" pitchFamily="50" charset="-79"/>
                <a:ea typeface="Calibri" panose="020F0502020204030204" pitchFamily="34" charset="0"/>
              </a:rPr>
              <a:t>ב"גיל הפרישה" שצבר פחות מ- 70% זכויות,</a:t>
            </a:r>
            <a:r>
              <a:rPr lang="en-US" b="1" dirty="0">
                <a:latin typeface="Poalim" panose="00000500000000000000" pitchFamily="50" charset="-79"/>
                <a:ea typeface="Calibri" panose="020F0502020204030204" pitchFamily="34" charset="0"/>
              </a:rPr>
              <a:t> </a:t>
            </a:r>
            <a:r>
              <a:rPr lang="he-IL" b="1" dirty="0">
                <a:latin typeface="Poalim" panose="00000500000000000000" pitchFamily="50" charset="-79"/>
                <a:ea typeface="Calibri" panose="020F0502020204030204" pitchFamily="34" charset="0"/>
              </a:rPr>
              <a:t>יכול להמשיך לצבור וייהנה מתוספת של </a:t>
            </a:r>
            <a:r>
              <a:rPr lang="he-IL" sz="2400" b="1" dirty="0">
                <a:latin typeface="Poalim" panose="00000500000000000000" pitchFamily="50" charset="-79"/>
                <a:ea typeface="Calibri" panose="020F0502020204030204" pitchFamily="34" charset="0"/>
              </a:rPr>
              <a:t>1%</a:t>
            </a:r>
            <a:r>
              <a:rPr lang="he-IL" b="1" dirty="0">
                <a:latin typeface="Poalim" panose="00000500000000000000" pitchFamily="50" charset="-79"/>
                <a:ea typeface="Calibri" panose="020F0502020204030204" pitchFamily="34" charset="0"/>
              </a:rPr>
              <a:t> זכויות בשנה (בנוסף ל 2%) </a:t>
            </a:r>
            <a:endParaRPr lang="en-US" b="1" dirty="0">
              <a:latin typeface="Poalim" panose="00000500000000000000" pitchFamily="50" charset="-79"/>
              <a:ea typeface="Calibri" panose="020F0502020204030204" pitchFamily="34" charset="0"/>
            </a:endParaRPr>
          </a:p>
          <a:p>
            <a:pPr marL="359410" indent="-3429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1" name="Picture 2" descr="פערי שכר / צילום: שאטרסטו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4" y="4244750"/>
            <a:ext cx="2042041" cy="202552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oalim template">
  <a:themeElements>
    <a:clrScheme name="POALIM_NEW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EA222E"/>
      </a:accent2>
      <a:accent3>
        <a:srgbClr val="969696"/>
      </a:accent3>
      <a:accent4>
        <a:srgbClr val="808080"/>
      </a:accent4>
      <a:accent5>
        <a:srgbClr val="5F5F5F"/>
      </a:accent5>
      <a:accent6>
        <a:srgbClr val="BE121E"/>
      </a:accent6>
      <a:hlink>
        <a:srgbClr val="003F9C"/>
      </a:hlink>
      <a:folHlink>
        <a:srgbClr val="8FB4FF"/>
      </a:folHlink>
    </a:clrScheme>
    <a:fontScheme name="POALIM">
      <a:majorFont>
        <a:latin typeface="Segoe UI Black"/>
        <a:ea typeface=""/>
        <a:cs typeface="Poalim Beta3 Bold"/>
      </a:majorFont>
      <a:minorFont>
        <a:latin typeface="Segoe UI"/>
        <a:ea typeface=""/>
        <a:cs typeface="Poalim Beta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noAutofit/>
      </a:bodyPr>
      <a:lstStyle>
        <a:defPPr algn="l">
          <a:defRPr sz="20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19938</TotalTime>
  <Words>3222</Words>
  <Application>Microsoft Office PowerPoint</Application>
  <PresentationFormat>מסך רחב</PresentationFormat>
  <Paragraphs>898</Paragraphs>
  <Slides>44</Slides>
  <Notes>44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44</vt:i4>
      </vt:variant>
    </vt:vector>
  </HeadingPairs>
  <TitlesOfParts>
    <vt:vector size="59" baseType="lpstr">
      <vt:lpstr>Arial</vt:lpstr>
      <vt:lpstr>Calibri</vt:lpstr>
      <vt:lpstr>Calibri Light</vt:lpstr>
      <vt:lpstr>Gadugi</vt:lpstr>
      <vt:lpstr>Guttman David</vt:lpstr>
      <vt:lpstr>Guttman Yad-Brush</vt:lpstr>
      <vt:lpstr>Guttman Yad-Light</vt:lpstr>
      <vt:lpstr>Poalim</vt:lpstr>
      <vt:lpstr>Poalim Beta3</vt:lpstr>
      <vt:lpstr>Segoe UI</vt:lpstr>
      <vt:lpstr>Times New Roman</vt:lpstr>
      <vt:lpstr>Wingdings</vt:lpstr>
      <vt:lpstr>ערכת נושא Office</vt:lpstr>
      <vt:lpstr>עיצוב מותאם אישית</vt:lpstr>
      <vt:lpstr>1_Poalim template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כיצד מתרגמים את ההון הפטור לפטור בקצבה החודשית 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      יעוץ פנסיוני ותכנון פרישה מוקד טלפוני  6752* ללקוחות כל הבנקים </vt:lpstr>
    </vt:vector>
  </TitlesOfParts>
  <Company>Bank Hapoalim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RB001U</dc:creator>
  <cp:lastModifiedBy>bnhp</cp:lastModifiedBy>
  <cp:revision>1077</cp:revision>
  <cp:lastPrinted>2020-12-15T08:51:56Z</cp:lastPrinted>
  <dcterms:created xsi:type="dcterms:W3CDTF">2020-01-23T07:41:55Z</dcterms:created>
  <dcterms:modified xsi:type="dcterms:W3CDTF">2021-04-27T23:00:28Z</dcterms:modified>
</cp:coreProperties>
</file>